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omments/comment1.xml" ContentType="application/vnd.openxmlformats-officedocument.presentationml.comments+xml"/>
  <Override PartName="/ppt/comments/comment2.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426" r:id="rId2"/>
    <p:sldId id="415" r:id="rId3"/>
    <p:sldId id="428" r:id="rId4"/>
    <p:sldId id="407" r:id="rId5"/>
    <p:sldId id="408" r:id="rId6"/>
    <p:sldId id="409" r:id="rId7"/>
    <p:sldId id="410" r:id="rId8"/>
    <p:sldId id="411" r:id="rId9"/>
    <p:sldId id="412" r:id="rId10"/>
    <p:sldId id="413" r:id="rId11"/>
    <p:sldId id="414" r:id="rId12"/>
    <p:sldId id="416" r:id="rId13"/>
    <p:sldId id="417" r:id="rId14"/>
    <p:sldId id="418" r:id="rId15"/>
    <p:sldId id="419" r:id="rId16"/>
    <p:sldId id="420" r:id="rId17"/>
    <p:sldId id="421" r:id="rId18"/>
    <p:sldId id="422" r:id="rId19"/>
    <p:sldId id="423" r:id="rId20"/>
    <p:sldId id="424" r:id="rId21"/>
    <p:sldId id="425" r:id="rId22"/>
    <p:sldId id="427" r:id="rId23"/>
    <p:sldId id="381" r:id="rId24"/>
    <p:sldId id="257" r:id="rId25"/>
    <p:sldId id="344" r:id="rId26"/>
    <p:sldId id="312" r:id="rId27"/>
    <p:sldId id="396" r:id="rId28"/>
    <p:sldId id="377" r:id="rId29"/>
    <p:sldId id="299" r:id="rId30"/>
    <p:sldId id="378" r:id="rId31"/>
    <p:sldId id="379" r:id="rId32"/>
    <p:sldId id="380" r:id="rId33"/>
    <p:sldId id="316" r:id="rId34"/>
    <p:sldId id="351" r:id="rId35"/>
    <p:sldId id="341" r:id="rId36"/>
    <p:sldId id="263" r:id="rId37"/>
    <p:sldId id="389" r:id="rId38"/>
    <p:sldId id="390" r:id="rId39"/>
    <p:sldId id="392" r:id="rId40"/>
    <p:sldId id="406" r:id="rId41"/>
    <p:sldId id="382" r:id="rId42"/>
    <p:sldId id="362" r:id="rId43"/>
    <p:sldId id="405" r:id="rId44"/>
    <p:sldId id="386" r:id="rId45"/>
    <p:sldId id="358" r:id="rId46"/>
    <p:sldId id="359" r:id="rId47"/>
    <p:sldId id="374" r:id="rId48"/>
    <p:sldId id="363" r:id="rId49"/>
    <p:sldId id="364" r:id="rId50"/>
    <p:sldId id="368" r:id="rId51"/>
    <p:sldId id="350" r:id="rId52"/>
    <p:sldId id="300" r:id="rId53"/>
    <p:sldId id="317" r:id="rId54"/>
    <p:sldId id="334" r:id="rId55"/>
    <p:sldId id="335" r:id="rId56"/>
    <p:sldId id="337" r:id="rId57"/>
    <p:sldId id="318" r:id="rId58"/>
    <p:sldId id="319" r:id="rId59"/>
    <p:sldId id="356" r:id="rId60"/>
    <p:sldId id="357" r:id="rId61"/>
    <p:sldId id="393" r:id="rId62"/>
    <p:sldId id="394" r:id="rId63"/>
    <p:sldId id="326" r:id="rId64"/>
    <p:sldId id="397" r:id="rId65"/>
    <p:sldId id="398" r:id="rId66"/>
    <p:sldId id="399" r:id="rId67"/>
    <p:sldId id="400" r:id="rId68"/>
    <p:sldId id="401" r:id="rId69"/>
    <p:sldId id="402" r:id="rId70"/>
    <p:sldId id="403" r:id="rId71"/>
    <p:sldId id="404" r:id="rId72"/>
    <p:sldId id="333" r:id="rId73"/>
  </p:sldIdLst>
  <p:sldSz cx="9144000" cy="6858000" type="screen4x3"/>
  <p:notesSz cx="6858000" cy="9144000"/>
  <p:defaultTextStyle>
    <a:defPPr>
      <a:defRPr lang="en-GB"/>
    </a:defPPr>
    <a:lvl1pPr algn="l" rtl="0" fontAlgn="base">
      <a:spcBef>
        <a:spcPct val="0"/>
      </a:spcBef>
      <a:spcAft>
        <a:spcPct val="0"/>
      </a:spcAft>
      <a:defRPr sz="2400" kern="1200">
        <a:solidFill>
          <a:schemeClr val="tx1"/>
        </a:solidFill>
        <a:latin typeface="Times New Roman" charset="0"/>
        <a:ea typeface="+mn-ea"/>
        <a:cs typeface="+mn-cs"/>
      </a:defRPr>
    </a:lvl1pPr>
    <a:lvl2pPr marL="457200" algn="l" rtl="0" fontAlgn="base">
      <a:spcBef>
        <a:spcPct val="0"/>
      </a:spcBef>
      <a:spcAft>
        <a:spcPct val="0"/>
      </a:spcAft>
      <a:defRPr sz="2400" kern="1200">
        <a:solidFill>
          <a:schemeClr val="tx1"/>
        </a:solidFill>
        <a:latin typeface="Times New Roman" charset="0"/>
        <a:ea typeface="+mn-ea"/>
        <a:cs typeface="+mn-cs"/>
      </a:defRPr>
    </a:lvl2pPr>
    <a:lvl3pPr marL="914400" algn="l" rtl="0" fontAlgn="base">
      <a:spcBef>
        <a:spcPct val="0"/>
      </a:spcBef>
      <a:spcAft>
        <a:spcPct val="0"/>
      </a:spcAft>
      <a:defRPr sz="2400" kern="1200">
        <a:solidFill>
          <a:schemeClr val="tx1"/>
        </a:solidFill>
        <a:latin typeface="Times New Roman" charset="0"/>
        <a:ea typeface="+mn-ea"/>
        <a:cs typeface="+mn-cs"/>
      </a:defRPr>
    </a:lvl3pPr>
    <a:lvl4pPr marL="1371600" algn="l" rtl="0" fontAlgn="base">
      <a:spcBef>
        <a:spcPct val="0"/>
      </a:spcBef>
      <a:spcAft>
        <a:spcPct val="0"/>
      </a:spcAft>
      <a:defRPr sz="2400" kern="1200">
        <a:solidFill>
          <a:schemeClr val="tx1"/>
        </a:solidFill>
        <a:latin typeface="Times New Roman" charset="0"/>
        <a:ea typeface="+mn-ea"/>
        <a:cs typeface="+mn-cs"/>
      </a:defRPr>
    </a:lvl4pPr>
    <a:lvl5pPr marL="1828800" algn="l" rtl="0" fontAlgn="base">
      <a:spcBef>
        <a:spcPct val="0"/>
      </a:spcBef>
      <a:spcAft>
        <a:spcPct val="0"/>
      </a:spcAft>
      <a:defRPr sz="2400" kern="1200">
        <a:solidFill>
          <a:schemeClr val="tx1"/>
        </a:solidFill>
        <a:latin typeface="Times New Roman" charset="0"/>
        <a:ea typeface="+mn-ea"/>
        <a:cs typeface="+mn-cs"/>
      </a:defRPr>
    </a:lvl5pPr>
    <a:lvl6pPr marL="2286000" algn="l" defTabSz="914400" rtl="0" eaLnBrk="1" latinLnBrk="0" hangingPunct="1">
      <a:defRPr sz="2400" kern="1200">
        <a:solidFill>
          <a:schemeClr val="tx1"/>
        </a:solidFill>
        <a:latin typeface="Times New Roman" charset="0"/>
        <a:ea typeface="+mn-ea"/>
        <a:cs typeface="+mn-cs"/>
      </a:defRPr>
    </a:lvl6pPr>
    <a:lvl7pPr marL="2743200" algn="l" defTabSz="914400" rtl="0" eaLnBrk="1" latinLnBrk="0" hangingPunct="1">
      <a:defRPr sz="2400" kern="1200">
        <a:solidFill>
          <a:schemeClr val="tx1"/>
        </a:solidFill>
        <a:latin typeface="Times New Roman" charset="0"/>
        <a:ea typeface="+mn-ea"/>
        <a:cs typeface="+mn-cs"/>
      </a:defRPr>
    </a:lvl7pPr>
    <a:lvl8pPr marL="3200400" algn="l" defTabSz="914400" rtl="0" eaLnBrk="1" latinLnBrk="0" hangingPunct="1">
      <a:defRPr sz="2400" kern="1200">
        <a:solidFill>
          <a:schemeClr val="tx1"/>
        </a:solidFill>
        <a:latin typeface="Times New Roman" charset="0"/>
        <a:ea typeface="+mn-ea"/>
        <a:cs typeface="+mn-cs"/>
      </a:defRPr>
    </a:lvl8pPr>
    <a:lvl9pPr marL="3657600" algn="l" defTabSz="914400" rtl="0" eaLnBrk="1" latinLnBrk="0" hangingPunct="1">
      <a:defRPr sz="2400" kern="1200">
        <a:solidFill>
          <a:schemeClr val="tx1"/>
        </a:solidFill>
        <a:latin typeface="Times New Roman" charset="0"/>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Prof T Hanekom" initials="TH" lastIdx="2"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FFFF"/>
    <a:srgbClr val="BE12B2"/>
    <a:srgbClr val="FFCC00"/>
    <a:srgbClr val="687596"/>
    <a:srgbClr val="008000"/>
    <a:srgbClr val="464F66"/>
    <a:srgbClr val="99FF33"/>
    <a:srgbClr val="FF0066"/>
    <a:srgbClr val="856599"/>
    <a:srgbClr val="9966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859" autoAdjust="0"/>
    <p:restoredTop sz="94660"/>
  </p:normalViewPr>
  <p:slideViewPr>
    <p:cSldViewPr snapToGrid="0">
      <p:cViewPr>
        <p:scale>
          <a:sx n="100" d="100"/>
          <a:sy n="100" d="100"/>
        </p:scale>
        <p:origin x="-1860" y="-37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s>
</file>

<file path=ppt/comments/comment1.xml><?xml version="1.0" encoding="utf-8"?>
<p:cmLst xmlns:a="http://schemas.openxmlformats.org/drawingml/2006/main" xmlns:r="http://schemas.openxmlformats.org/officeDocument/2006/relationships" xmlns:p="http://schemas.openxmlformats.org/presentationml/2006/main">
  <p:cm authorId="0" dt="2009-10-20T04:45:51.484" idx="1">
    <p:pos x="10" y="10"/>
    <p:text>The objective is to create models of 1) the interface with the auditory system (electrode-nerve fibre interface), and 2) the peripheral auditory system, i.e. the auditory nerve fibres to investigate the effect of variations in electrode design and input stimuli on the neural output of the peripheral auditory system.
</p:text>
  </p:cm>
</p:cmLst>
</file>

<file path=ppt/comments/comment2.xml><?xml version="1.0" encoding="utf-8"?>
<p:cmLst xmlns:a="http://schemas.openxmlformats.org/drawingml/2006/main" xmlns:r="http://schemas.openxmlformats.org/officeDocument/2006/relationships" xmlns:p="http://schemas.openxmlformats.org/presentationml/2006/main">
  <p:cm authorId="0" dt="2009-10-20T04:54:35.140" idx="2">
    <p:pos x="10" y="10"/>
    <p:text>a.CT view showing complete electrode inside cadaver cochlea. Note that individual electrode contacts are visible despite metal artifact.
b. CT section approximately parallel with modiolus showing electrode as a bright spot.
c. Trajectory of electrode traced with CT software.
d. "Unrolled" trajectory of electrode showing location inside cochlear canal.</p:text>
  </p:cm>
</p:cmLst>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lvl1pPr algn="ctr">
              <a:defRPr>
                <a:solidFill>
                  <a:schemeClr val="accent2">
                    <a:lumMod val="75000"/>
                  </a:schemeClr>
                </a:solidFill>
              </a:defRPr>
            </a:lvl1pPr>
          </a:lstStyle>
          <a:p>
            <a:r>
              <a:rPr lang="en-US" smtClean="0"/>
              <a:t>Click to edit Master title style</a:t>
            </a:r>
            <a:endParaRPr lang="en-ZA" dirty="0"/>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accent2">
                    <a:lumMod val="50000"/>
                  </a:schemeClr>
                </a:solidFil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ZA" dirty="0"/>
          </a:p>
        </p:txBody>
      </p:sp>
      <p:sp>
        <p:nvSpPr>
          <p:cNvPr id="4" name="Date Placeholder 3"/>
          <p:cNvSpPr>
            <a:spLocks noGrp="1"/>
          </p:cNvSpPr>
          <p:nvPr>
            <p:ph type="dt" sz="half" idx="10"/>
          </p:nvPr>
        </p:nvSpPr>
        <p:spPr/>
        <p:txBody>
          <a:bodyPr/>
          <a:lstStyle>
            <a:lvl1pPr>
              <a:defRPr/>
            </a:lvl1pPr>
          </a:lstStyle>
          <a:p>
            <a:endParaRPr lang="en-GB"/>
          </a:p>
        </p:txBody>
      </p:sp>
    </p:spTree>
    <p:extLst>
      <p:ext uri="{BB962C8B-B14F-4D97-AF65-F5344CB8AC3E}">
        <p14:creationId xmlns:p14="http://schemas.microsoft.com/office/powerpoint/2010/main" val="771190969"/>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ZA"/>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ZA"/>
          </a:p>
        </p:txBody>
      </p:sp>
      <p:sp>
        <p:nvSpPr>
          <p:cNvPr id="4" name="Date Placeholder 3"/>
          <p:cNvSpPr>
            <a:spLocks noGrp="1"/>
          </p:cNvSpPr>
          <p:nvPr>
            <p:ph type="dt" sz="half" idx="10"/>
          </p:nvPr>
        </p:nvSpPr>
        <p:spPr/>
        <p:txBody>
          <a:bodyPr/>
          <a:lstStyle>
            <a:lvl1pPr>
              <a:defRPr/>
            </a:lvl1pPr>
          </a:lstStyle>
          <a:p>
            <a:endParaRPr lang="en-GB"/>
          </a:p>
        </p:txBody>
      </p:sp>
    </p:spTree>
    <p:extLst>
      <p:ext uri="{BB962C8B-B14F-4D97-AF65-F5344CB8AC3E}">
        <p14:creationId xmlns:p14="http://schemas.microsoft.com/office/powerpoint/2010/main" val="4665612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43650" y="457200"/>
            <a:ext cx="1962150" cy="5638800"/>
          </a:xfrm>
        </p:spPr>
        <p:txBody>
          <a:bodyPr vert="eaVert"/>
          <a:lstStyle/>
          <a:p>
            <a:r>
              <a:rPr lang="en-US" smtClean="0"/>
              <a:t>Click to edit Master title style</a:t>
            </a:r>
            <a:endParaRPr lang="en-ZA"/>
          </a:p>
        </p:txBody>
      </p:sp>
      <p:sp>
        <p:nvSpPr>
          <p:cNvPr id="3" name="Vertical Text Placeholder 2"/>
          <p:cNvSpPr>
            <a:spLocks noGrp="1"/>
          </p:cNvSpPr>
          <p:nvPr>
            <p:ph type="body" orient="vert" idx="1"/>
          </p:nvPr>
        </p:nvSpPr>
        <p:spPr>
          <a:xfrm>
            <a:off x="457200" y="457200"/>
            <a:ext cx="5734050" cy="56388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ZA"/>
          </a:p>
        </p:txBody>
      </p:sp>
      <p:sp>
        <p:nvSpPr>
          <p:cNvPr id="4" name="Date Placeholder 3"/>
          <p:cNvSpPr>
            <a:spLocks noGrp="1"/>
          </p:cNvSpPr>
          <p:nvPr>
            <p:ph type="dt" sz="half" idx="10"/>
          </p:nvPr>
        </p:nvSpPr>
        <p:spPr/>
        <p:txBody>
          <a:bodyPr/>
          <a:lstStyle>
            <a:lvl1pPr>
              <a:defRPr/>
            </a:lvl1pPr>
          </a:lstStyle>
          <a:p>
            <a:endParaRPr lang="en-GB"/>
          </a:p>
        </p:txBody>
      </p:sp>
    </p:spTree>
    <p:extLst>
      <p:ext uri="{BB962C8B-B14F-4D97-AF65-F5344CB8AC3E}">
        <p14:creationId xmlns:p14="http://schemas.microsoft.com/office/powerpoint/2010/main" val="40249366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ZA"/>
          </a:p>
        </p:txBody>
      </p:sp>
      <p:sp>
        <p:nvSpPr>
          <p:cNvPr id="3" name="Content Placeholder 2"/>
          <p:cNvSpPr>
            <a:spLocks noGrp="1"/>
          </p:cNvSpPr>
          <p:nvPr>
            <p:ph idx="1"/>
          </p:nvPr>
        </p:nvSpPr>
        <p:spPr>
          <a:xfrm>
            <a:off x="540000" y="1620000"/>
            <a:ext cx="7772400" cy="4114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ZA"/>
          </a:p>
        </p:txBody>
      </p:sp>
      <p:sp>
        <p:nvSpPr>
          <p:cNvPr id="4" name="Date Placeholder 3"/>
          <p:cNvSpPr>
            <a:spLocks noGrp="1"/>
          </p:cNvSpPr>
          <p:nvPr>
            <p:ph type="dt" sz="half" idx="10"/>
          </p:nvPr>
        </p:nvSpPr>
        <p:spPr/>
        <p:txBody>
          <a:bodyPr/>
          <a:lstStyle>
            <a:lvl1pPr>
              <a:defRPr/>
            </a:lvl1pPr>
          </a:lstStyle>
          <a:p>
            <a:endParaRPr lang="en-GB"/>
          </a:p>
        </p:txBody>
      </p:sp>
    </p:spTree>
    <p:extLst>
      <p:ext uri="{BB962C8B-B14F-4D97-AF65-F5344CB8AC3E}">
        <p14:creationId xmlns:p14="http://schemas.microsoft.com/office/powerpoint/2010/main" val="652706555"/>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ZA"/>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endParaRPr lang="en-GB"/>
          </a:p>
        </p:txBody>
      </p:sp>
    </p:spTree>
    <p:extLst>
      <p:ext uri="{BB962C8B-B14F-4D97-AF65-F5344CB8AC3E}">
        <p14:creationId xmlns:p14="http://schemas.microsoft.com/office/powerpoint/2010/main" val="2930711282"/>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ZA" dirty="0"/>
          </a:p>
        </p:txBody>
      </p:sp>
      <p:sp>
        <p:nvSpPr>
          <p:cNvPr id="3" name="Content Placeholder 2"/>
          <p:cNvSpPr>
            <a:spLocks noGrp="1"/>
          </p:cNvSpPr>
          <p:nvPr>
            <p:ph sz="half" idx="1"/>
          </p:nvPr>
        </p:nvSpPr>
        <p:spPr>
          <a:xfrm>
            <a:off x="533400" y="1981200"/>
            <a:ext cx="3810000" cy="4114800"/>
          </a:xfrm>
        </p:spPr>
        <p:txBody>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ZA" dirty="0"/>
          </a:p>
        </p:txBody>
      </p:sp>
      <p:sp>
        <p:nvSpPr>
          <p:cNvPr id="4" name="Content Placeholder 3"/>
          <p:cNvSpPr>
            <a:spLocks noGrp="1"/>
          </p:cNvSpPr>
          <p:nvPr>
            <p:ph sz="half" idx="2"/>
          </p:nvPr>
        </p:nvSpPr>
        <p:spPr>
          <a:xfrm>
            <a:off x="4495800" y="1981200"/>
            <a:ext cx="3810000" cy="4114800"/>
          </a:xfrm>
        </p:spPr>
        <p:txBody>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ZA"/>
          </a:p>
        </p:txBody>
      </p:sp>
      <p:sp>
        <p:nvSpPr>
          <p:cNvPr id="5" name="Date Placeholder 4"/>
          <p:cNvSpPr>
            <a:spLocks noGrp="1"/>
          </p:cNvSpPr>
          <p:nvPr>
            <p:ph type="dt" sz="half" idx="10"/>
          </p:nvPr>
        </p:nvSpPr>
        <p:spPr/>
        <p:txBody>
          <a:bodyPr/>
          <a:lstStyle>
            <a:lvl1pPr>
              <a:defRPr/>
            </a:lvl1pPr>
          </a:lstStyle>
          <a:p>
            <a:endParaRPr lang="en-GB"/>
          </a:p>
        </p:txBody>
      </p:sp>
    </p:spTree>
    <p:extLst>
      <p:ext uri="{BB962C8B-B14F-4D97-AF65-F5344CB8AC3E}">
        <p14:creationId xmlns:p14="http://schemas.microsoft.com/office/powerpoint/2010/main" val="2730088086"/>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ZA"/>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ZA"/>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ZA"/>
          </a:p>
        </p:txBody>
      </p:sp>
      <p:sp>
        <p:nvSpPr>
          <p:cNvPr id="7" name="Date Placeholder 6"/>
          <p:cNvSpPr>
            <a:spLocks noGrp="1"/>
          </p:cNvSpPr>
          <p:nvPr>
            <p:ph type="dt" sz="half" idx="10"/>
          </p:nvPr>
        </p:nvSpPr>
        <p:spPr/>
        <p:txBody>
          <a:bodyPr/>
          <a:lstStyle>
            <a:lvl1pPr>
              <a:defRPr/>
            </a:lvl1pPr>
          </a:lstStyle>
          <a:p>
            <a:endParaRPr lang="en-GB"/>
          </a:p>
        </p:txBody>
      </p:sp>
    </p:spTree>
    <p:extLst>
      <p:ext uri="{BB962C8B-B14F-4D97-AF65-F5344CB8AC3E}">
        <p14:creationId xmlns:p14="http://schemas.microsoft.com/office/powerpoint/2010/main" val="12134216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ZA"/>
          </a:p>
        </p:txBody>
      </p:sp>
      <p:sp>
        <p:nvSpPr>
          <p:cNvPr id="3" name="Date Placeholder 2"/>
          <p:cNvSpPr>
            <a:spLocks noGrp="1"/>
          </p:cNvSpPr>
          <p:nvPr>
            <p:ph type="dt" sz="half" idx="10"/>
          </p:nvPr>
        </p:nvSpPr>
        <p:spPr/>
        <p:txBody>
          <a:bodyPr/>
          <a:lstStyle>
            <a:lvl1pPr>
              <a:defRPr/>
            </a:lvl1pPr>
          </a:lstStyle>
          <a:p>
            <a:endParaRPr lang="en-GB"/>
          </a:p>
        </p:txBody>
      </p:sp>
    </p:spTree>
    <p:extLst>
      <p:ext uri="{BB962C8B-B14F-4D97-AF65-F5344CB8AC3E}">
        <p14:creationId xmlns:p14="http://schemas.microsoft.com/office/powerpoint/2010/main" val="2529276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GB"/>
          </a:p>
        </p:txBody>
      </p:sp>
    </p:spTree>
    <p:extLst>
      <p:ext uri="{BB962C8B-B14F-4D97-AF65-F5344CB8AC3E}">
        <p14:creationId xmlns:p14="http://schemas.microsoft.com/office/powerpoint/2010/main" val="17040833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ZA"/>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ZA"/>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endParaRPr lang="en-GB"/>
          </a:p>
        </p:txBody>
      </p:sp>
    </p:spTree>
    <p:extLst>
      <p:ext uri="{BB962C8B-B14F-4D97-AF65-F5344CB8AC3E}">
        <p14:creationId xmlns:p14="http://schemas.microsoft.com/office/powerpoint/2010/main" val="20259784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ZA"/>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ZA"/>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endParaRPr lang="en-GB"/>
          </a:p>
        </p:txBody>
      </p:sp>
    </p:spTree>
    <p:extLst>
      <p:ext uri="{BB962C8B-B14F-4D97-AF65-F5344CB8AC3E}">
        <p14:creationId xmlns:p14="http://schemas.microsoft.com/office/powerpoint/2010/main" val="22080061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lum/>
          </a:blip>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457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endParaRPr lang="en-GB" dirty="0" smtClean="0"/>
          </a:p>
        </p:txBody>
      </p:sp>
      <p:sp>
        <p:nvSpPr>
          <p:cNvPr id="1027" name="Rectangle 3"/>
          <p:cNvSpPr>
            <a:spLocks noGrp="1" noChangeArrowheads="1"/>
          </p:cNvSpPr>
          <p:nvPr>
            <p:ph type="body" idx="1"/>
          </p:nvPr>
        </p:nvSpPr>
        <p:spPr bwMode="auto">
          <a:xfrm>
            <a:off x="533400" y="16200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smtClean="0"/>
          </a:p>
        </p:txBody>
      </p:sp>
      <p:sp>
        <p:nvSpPr>
          <p:cNvPr id="1028" name="Rectangle 4"/>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latin typeface="+mn-lt"/>
              </a:defRPr>
            </a:lvl1pPr>
          </a:lstStyle>
          <a:p>
            <a:endParaRPr lang="en-GB"/>
          </a:p>
        </p:txBody>
      </p:sp>
      <p:sp>
        <p:nvSpPr>
          <p:cNvPr id="1031" name="Text Box 7"/>
          <p:cNvSpPr txBox="1">
            <a:spLocks noChangeArrowheads="1"/>
          </p:cNvSpPr>
          <p:nvPr/>
        </p:nvSpPr>
        <p:spPr bwMode="auto">
          <a:xfrm>
            <a:off x="5029200" y="6430963"/>
            <a:ext cx="4114800" cy="852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r>
              <a:rPr lang="en-ZA" sz="1400">
                <a:solidFill>
                  <a:srgbClr val="687596"/>
                </a:solidFill>
                <a:latin typeface="Tahoma" pitchFamily="34" charset="0"/>
              </a:rPr>
              <a:t>Electrical, Electronic &amp; Computer Engineering</a:t>
            </a:r>
            <a:endParaRPr lang="en-GB" sz="1400">
              <a:solidFill>
                <a:srgbClr val="687596"/>
              </a:solidFill>
              <a:latin typeface="Tahoma" pitchFamily="34" charset="0"/>
            </a:endParaRPr>
          </a:p>
          <a:p>
            <a:pPr algn="l">
              <a:spcBef>
                <a:spcPct val="50000"/>
              </a:spcBef>
            </a:pPr>
            <a:endParaRPr lang="en-GB"/>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iming>
    <p:tnLst>
      <p:par>
        <p:cTn id="1" dur="indefinite" restart="never" nodeType="tmRoot"/>
      </p:par>
    </p:tnLst>
  </p:timing>
  <p:txStyles>
    <p:titleStyle>
      <a:lvl1pPr algn="l" rtl="0" eaLnBrk="1" fontAlgn="base" hangingPunct="1">
        <a:spcBef>
          <a:spcPct val="0"/>
        </a:spcBef>
        <a:spcAft>
          <a:spcPct val="0"/>
        </a:spcAft>
        <a:defRPr sz="3000" b="1">
          <a:solidFill>
            <a:schemeClr val="accent2">
              <a:lumMod val="75000"/>
            </a:schemeClr>
          </a:solidFill>
          <a:latin typeface="+mj-lt"/>
          <a:ea typeface="+mj-ea"/>
          <a:cs typeface="+mj-cs"/>
        </a:defRPr>
      </a:lvl1pPr>
      <a:lvl2pPr algn="l" rtl="0" eaLnBrk="1" fontAlgn="base" hangingPunct="1">
        <a:spcBef>
          <a:spcPct val="0"/>
        </a:spcBef>
        <a:spcAft>
          <a:spcPct val="0"/>
        </a:spcAft>
        <a:defRPr sz="3000" b="1">
          <a:solidFill>
            <a:srgbClr val="EAEAEA"/>
          </a:solidFill>
          <a:latin typeface="Tahoma" pitchFamily="34" charset="0"/>
        </a:defRPr>
      </a:lvl2pPr>
      <a:lvl3pPr algn="l" rtl="0" eaLnBrk="1" fontAlgn="base" hangingPunct="1">
        <a:spcBef>
          <a:spcPct val="0"/>
        </a:spcBef>
        <a:spcAft>
          <a:spcPct val="0"/>
        </a:spcAft>
        <a:defRPr sz="3000" b="1">
          <a:solidFill>
            <a:srgbClr val="EAEAEA"/>
          </a:solidFill>
          <a:latin typeface="Tahoma" pitchFamily="34" charset="0"/>
        </a:defRPr>
      </a:lvl3pPr>
      <a:lvl4pPr algn="l" rtl="0" eaLnBrk="1" fontAlgn="base" hangingPunct="1">
        <a:spcBef>
          <a:spcPct val="0"/>
        </a:spcBef>
        <a:spcAft>
          <a:spcPct val="0"/>
        </a:spcAft>
        <a:defRPr sz="3000" b="1">
          <a:solidFill>
            <a:srgbClr val="EAEAEA"/>
          </a:solidFill>
          <a:latin typeface="Tahoma" pitchFamily="34" charset="0"/>
        </a:defRPr>
      </a:lvl4pPr>
      <a:lvl5pPr algn="l" rtl="0" eaLnBrk="1" fontAlgn="base" hangingPunct="1">
        <a:spcBef>
          <a:spcPct val="0"/>
        </a:spcBef>
        <a:spcAft>
          <a:spcPct val="0"/>
        </a:spcAft>
        <a:defRPr sz="3000" b="1">
          <a:solidFill>
            <a:srgbClr val="EAEAEA"/>
          </a:solidFill>
          <a:latin typeface="Tahoma" pitchFamily="34" charset="0"/>
        </a:defRPr>
      </a:lvl5pPr>
      <a:lvl6pPr marL="457200" algn="l" rtl="0" eaLnBrk="1" fontAlgn="base" hangingPunct="1">
        <a:spcBef>
          <a:spcPct val="0"/>
        </a:spcBef>
        <a:spcAft>
          <a:spcPct val="0"/>
        </a:spcAft>
        <a:defRPr sz="3000" b="1">
          <a:solidFill>
            <a:srgbClr val="EAEAEA"/>
          </a:solidFill>
          <a:latin typeface="Tahoma" pitchFamily="34" charset="0"/>
        </a:defRPr>
      </a:lvl6pPr>
      <a:lvl7pPr marL="914400" algn="l" rtl="0" eaLnBrk="1" fontAlgn="base" hangingPunct="1">
        <a:spcBef>
          <a:spcPct val="0"/>
        </a:spcBef>
        <a:spcAft>
          <a:spcPct val="0"/>
        </a:spcAft>
        <a:defRPr sz="3000" b="1">
          <a:solidFill>
            <a:srgbClr val="EAEAEA"/>
          </a:solidFill>
          <a:latin typeface="Tahoma" pitchFamily="34" charset="0"/>
        </a:defRPr>
      </a:lvl7pPr>
      <a:lvl8pPr marL="1371600" algn="l" rtl="0" eaLnBrk="1" fontAlgn="base" hangingPunct="1">
        <a:spcBef>
          <a:spcPct val="0"/>
        </a:spcBef>
        <a:spcAft>
          <a:spcPct val="0"/>
        </a:spcAft>
        <a:defRPr sz="3000" b="1">
          <a:solidFill>
            <a:srgbClr val="EAEAEA"/>
          </a:solidFill>
          <a:latin typeface="Tahoma" pitchFamily="34" charset="0"/>
        </a:defRPr>
      </a:lvl8pPr>
      <a:lvl9pPr marL="1828800" algn="l" rtl="0" eaLnBrk="1" fontAlgn="base" hangingPunct="1">
        <a:spcBef>
          <a:spcPct val="0"/>
        </a:spcBef>
        <a:spcAft>
          <a:spcPct val="0"/>
        </a:spcAft>
        <a:defRPr sz="3000" b="1">
          <a:solidFill>
            <a:srgbClr val="EAEAEA"/>
          </a:solidFill>
          <a:latin typeface="Tahoma" pitchFamily="34" charset="0"/>
        </a:defRPr>
      </a:lvl9pPr>
    </p:titleStyle>
    <p:bodyStyle>
      <a:lvl1pPr marL="342900" indent="-342900" algn="l" rtl="0" eaLnBrk="1" fontAlgn="base" hangingPunct="1">
        <a:spcBef>
          <a:spcPct val="20000"/>
        </a:spcBef>
        <a:spcAft>
          <a:spcPct val="0"/>
        </a:spcAft>
        <a:buFont typeface="Wingdings" pitchFamily="2" charset="2"/>
        <a:buChar char="§"/>
        <a:defRPr sz="2400">
          <a:solidFill>
            <a:schemeClr val="accent2">
              <a:lumMod val="50000"/>
            </a:schemeClr>
          </a:solidFill>
          <a:latin typeface="+mn-lt"/>
          <a:ea typeface="+mn-ea"/>
          <a:cs typeface="+mn-cs"/>
        </a:defRPr>
      </a:lvl1pPr>
      <a:lvl2pPr marL="742950" indent="-285750" algn="l" rtl="0" eaLnBrk="1" fontAlgn="base" hangingPunct="1">
        <a:spcBef>
          <a:spcPct val="20000"/>
        </a:spcBef>
        <a:spcAft>
          <a:spcPct val="0"/>
        </a:spcAft>
        <a:buChar char="–"/>
        <a:defRPr sz="2000">
          <a:solidFill>
            <a:schemeClr val="accent2">
              <a:lumMod val="50000"/>
            </a:schemeClr>
          </a:solidFill>
          <a:latin typeface="+mn-lt"/>
        </a:defRPr>
      </a:lvl2pPr>
      <a:lvl3pPr marL="1143000" indent="-228600" algn="l" rtl="0" eaLnBrk="1" fontAlgn="base" hangingPunct="1">
        <a:spcBef>
          <a:spcPct val="20000"/>
        </a:spcBef>
        <a:spcAft>
          <a:spcPct val="0"/>
        </a:spcAft>
        <a:buChar char="•"/>
        <a:defRPr sz="1800">
          <a:solidFill>
            <a:schemeClr val="accent2">
              <a:lumMod val="50000"/>
            </a:schemeClr>
          </a:solidFill>
          <a:latin typeface="+mn-lt"/>
        </a:defRPr>
      </a:lvl3pPr>
      <a:lvl4pPr marL="1600200" indent="-228600" algn="l" rtl="0" eaLnBrk="1" fontAlgn="base" hangingPunct="1">
        <a:spcBef>
          <a:spcPct val="20000"/>
        </a:spcBef>
        <a:spcAft>
          <a:spcPct val="0"/>
        </a:spcAft>
        <a:buChar char="–"/>
        <a:defRPr sz="1600">
          <a:solidFill>
            <a:schemeClr val="accent2">
              <a:lumMod val="50000"/>
            </a:schemeClr>
          </a:solidFill>
          <a:latin typeface="+mn-lt"/>
        </a:defRPr>
      </a:lvl4pPr>
      <a:lvl5pPr marL="2057400" indent="-228600" algn="l" rtl="0" eaLnBrk="1" fontAlgn="base" hangingPunct="1">
        <a:spcBef>
          <a:spcPct val="20000"/>
        </a:spcBef>
        <a:spcAft>
          <a:spcPct val="0"/>
        </a:spcAft>
        <a:buChar char="»"/>
        <a:defRPr sz="1400">
          <a:solidFill>
            <a:schemeClr val="accent2">
              <a:lumMod val="50000"/>
            </a:schemeClr>
          </a:solidFill>
          <a:latin typeface="+mn-lt"/>
        </a:defRPr>
      </a:lvl5pPr>
      <a:lvl6pPr marL="2514600" indent="-228600" algn="l" rtl="0" eaLnBrk="1" fontAlgn="base" hangingPunct="1">
        <a:spcBef>
          <a:spcPct val="20000"/>
        </a:spcBef>
        <a:spcAft>
          <a:spcPct val="0"/>
        </a:spcAft>
        <a:buChar char="»"/>
        <a:defRPr sz="1600">
          <a:solidFill>
            <a:srgbClr val="687596"/>
          </a:solidFill>
          <a:latin typeface="+mn-lt"/>
        </a:defRPr>
      </a:lvl6pPr>
      <a:lvl7pPr marL="2971800" indent="-228600" algn="l" rtl="0" eaLnBrk="1" fontAlgn="base" hangingPunct="1">
        <a:spcBef>
          <a:spcPct val="20000"/>
        </a:spcBef>
        <a:spcAft>
          <a:spcPct val="0"/>
        </a:spcAft>
        <a:buChar char="»"/>
        <a:defRPr sz="1600">
          <a:solidFill>
            <a:srgbClr val="687596"/>
          </a:solidFill>
          <a:latin typeface="+mn-lt"/>
        </a:defRPr>
      </a:lvl7pPr>
      <a:lvl8pPr marL="3429000" indent="-228600" algn="l" rtl="0" eaLnBrk="1" fontAlgn="base" hangingPunct="1">
        <a:spcBef>
          <a:spcPct val="20000"/>
        </a:spcBef>
        <a:spcAft>
          <a:spcPct val="0"/>
        </a:spcAft>
        <a:buChar char="»"/>
        <a:defRPr sz="1600">
          <a:solidFill>
            <a:srgbClr val="687596"/>
          </a:solidFill>
          <a:latin typeface="+mn-lt"/>
        </a:defRPr>
      </a:lvl8pPr>
      <a:lvl9pPr marL="3886200" indent="-228600" algn="l" rtl="0" eaLnBrk="1" fontAlgn="base" hangingPunct="1">
        <a:spcBef>
          <a:spcPct val="20000"/>
        </a:spcBef>
        <a:spcAft>
          <a:spcPct val="0"/>
        </a:spcAft>
        <a:buChar char="»"/>
        <a:defRPr sz="1600">
          <a:solidFill>
            <a:srgbClr val="687596"/>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15.jpeg"/><Relationship Id="rId5" Type="http://schemas.openxmlformats.org/officeDocument/2006/relationships/image" Target="../media/image14.png"/><Relationship Id="rId4" Type="http://schemas.openxmlformats.org/officeDocument/2006/relationships/image" Target="../media/image13.jpeg"/></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Layout" Target="../slideLayouts/slideLayout2.xml"/><Relationship Id="rId4" Type="http://schemas.openxmlformats.org/officeDocument/2006/relationships/comments" Target="../comments/comment1.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26.wmf"/><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wmf"/><Relationship Id="rId1" Type="http://schemas.openxmlformats.org/officeDocument/2006/relationships/slideLayout" Target="../slideLayouts/slideLayout2.xml"/><Relationship Id="rId6" Type="http://schemas.openxmlformats.org/officeDocument/2006/relationships/image" Target="../media/image24.wmf"/><Relationship Id="rId5" Type="http://schemas.openxmlformats.org/officeDocument/2006/relationships/image" Target="../media/image23.wmf"/><Relationship Id="rId10" Type="http://schemas.openxmlformats.org/officeDocument/2006/relationships/image" Target="../media/image28.wmf"/><Relationship Id="rId4" Type="http://schemas.openxmlformats.org/officeDocument/2006/relationships/image" Target="../media/image22.wmf"/><Relationship Id="rId9" Type="http://schemas.openxmlformats.org/officeDocument/2006/relationships/image" Target="../media/image27.png"/></Relationships>
</file>

<file path=ppt/slides/_rels/slide19.xml.rels><?xml version="1.0" encoding="UTF-8" standalone="yes"?>
<Relationships xmlns="http://schemas.openxmlformats.org/package/2006/relationships"><Relationship Id="rId3" Type="http://schemas.openxmlformats.org/officeDocument/2006/relationships/comments" Target="../comments/comment2.xml"/><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4.wm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8.w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ZA" sz="3200" smtClean="0">
                <a:latin typeface="Arial" pitchFamily="34" charset="0"/>
                <a:cs typeface="Arial" pitchFamily="34" charset="0"/>
              </a:rPr>
              <a:t>Function Head: Undergraduate</a:t>
            </a:r>
            <a:endParaRPr lang="en-ZA"/>
          </a:p>
        </p:txBody>
      </p:sp>
      <p:sp>
        <p:nvSpPr>
          <p:cNvPr id="3" name="Content Placeholder 2"/>
          <p:cNvSpPr>
            <a:spLocks noGrp="1"/>
          </p:cNvSpPr>
          <p:nvPr>
            <p:ph idx="1"/>
          </p:nvPr>
        </p:nvSpPr>
        <p:spPr>
          <a:xfrm>
            <a:off x="540000" y="1229475"/>
            <a:ext cx="7772400" cy="4114800"/>
          </a:xfrm>
        </p:spPr>
        <p:txBody>
          <a:bodyPr/>
          <a:lstStyle/>
          <a:p>
            <a:r>
              <a:rPr lang="en-ZA" smtClean="0"/>
              <a:t>My role as head of undergrad studies</a:t>
            </a:r>
          </a:p>
          <a:p>
            <a:r>
              <a:rPr lang="en-ZA" smtClean="0"/>
              <a:t>Where are we now and where are we heading</a:t>
            </a:r>
            <a:r>
              <a:rPr lang="en-ZA" smtClean="0"/>
              <a:t>? </a:t>
            </a:r>
          </a:p>
          <a:p>
            <a:pPr lvl="1"/>
            <a:r>
              <a:rPr lang="en-ZA" smtClean="0"/>
              <a:t>Bloom's taxonomy</a:t>
            </a:r>
            <a:endParaRPr lang="en-ZA" smtClean="0"/>
          </a:p>
          <a:p>
            <a:r>
              <a:rPr lang="en-ZA" smtClean="0"/>
              <a:t>What are your expectations?</a:t>
            </a:r>
          </a:p>
          <a:p>
            <a:r>
              <a:rPr lang="en-ZA" smtClean="0"/>
              <a:t>How is the Department doing?</a:t>
            </a:r>
          </a:p>
          <a:p>
            <a:r>
              <a:rPr lang="en-ZA" smtClean="0"/>
              <a:t>EECE Undergrad website? Nice or not?</a:t>
            </a:r>
          </a:p>
          <a:p>
            <a:r>
              <a:rPr lang="en-ZA" b="1" smtClean="0"/>
              <a:t>Feedback: Class reps </a:t>
            </a:r>
          </a:p>
          <a:p>
            <a:r>
              <a:rPr lang="en-ZA" smtClean="0"/>
              <a:t>Strategy: </a:t>
            </a:r>
          </a:p>
          <a:p>
            <a:pPr lvl="1"/>
            <a:r>
              <a:rPr lang="en-ZA" smtClean="0"/>
              <a:t>Mainly email to</a:t>
            </a:r>
          </a:p>
          <a:p>
            <a:pPr lvl="2"/>
            <a:r>
              <a:rPr lang="en-ZA" smtClean="0"/>
              <a:t>help you to express your situation</a:t>
            </a:r>
          </a:p>
          <a:p>
            <a:pPr lvl="2"/>
            <a:r>
              <a:rPr lang="en-ZA" smtClean="0"/>
              <a:t>help you to express your request</a:t>
            </a:r>
          </a:p>
          <a:p>
            <a:pPr lvl="2"/>
            <a:r>
              <a:rPr lang="en-ZA" smtClean="0"/>
              <a:t>help me to help you ASAP</a:t>
            </a:r>
          </a:p>
          <a:p>
            <a:pPr lvl="1"/>
            <a:r>
              <a:rPr lang="en-ZA" smtClean="0"/>
              <a:t>Meeting if issue cannot be resolved via email.</a:t>
            </a:r>
            <a:endParaRPr lang="en-ZA"/>
          </a:p>
        </p:txBody>
      </p:sp>
    </p:spTree>
    <p:extLst>
      <p:ext uri="{BB962C8B-B14F-4D97-AF65-F5344CB8AC3E}">
        <p14:creationId xmlns:p14="http://schemas.microsoft.com/office/powerpoint/2010/main" val="2434476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p:cNvSpPr>
          <p:nvPr>
            <p:ph type="title"/>
          </p:nvPr>
        </p:nvSpPr>
        <p:spPr>
          <a:xfrm>
            <a:off x="540000" y="360000"/>
            <a:ext cx="7772400" cy="1143000"/>
          </a:xfrm>
        </p:spPr>
        <p:txBody>
          <a:bodyPr/>
          <a:lstStyle/>
          <a:p>
            <a:pPr algn="l"/>
            <a:r>
              <a:rPr lang="en-ZA" sz="3200" dirty="0" err="1" smtClean="0">
                <a:solidFill>
                  <a:schemeClr val="accent2">
                    <a:lumMod val="50000"/>
                  </a:schemeClr>
                </a:solidFill>
                <a:latin typeface="Arial Rounded MT Bold" pitchFamily="34" charset="0"/>
                <a:cs typeface="Arial" pitchFamily="34" charset="0"/>
              </a:rPr>
              <a:t>Subminima</a:t>
            </a:r>
            <a:endParaRPr lang="en-US" sz="3200" dirty="0" smtClean="0">
              <a:solidFill>
                <a:schemeClr val="accent2">
                  <a:lumMod val="50000"/>
                </a:schemeClr>
              </a:solidFill>
              <a:latin typeface="Arial Rounded MT Bold" pitchFamily="34" charset="0"/>
              <a:cs typeface="Arial" pitchFamily="34" charset="0"/>
            </a:endParaRPr>
          </a:p>
        </p:txBody>
      </p:sp>
      <p:sp>
        <p:nvSpPr>
          <p:cNvPr id="59395" name="Rectangle 3"/>
          <p:cNvSpPr>
            <a:spLocks noGrp="1"/>
          </p:cNvSpPr>
          <p:nvPr>
            <p:ph idx="1"/>
          </p:nvPr>
        </p:nvSpPr>
        <p:spPr>
          <a:xfrm>
            <a:off x="540000" y="1260000"/>
            <a:ext cx="7772400" cy="4114800"/>
          </a:xfrm>
        </p:spPr>
        <p:txBody>
          <a:bodyPr/>
          <a:lstStyle/>
          <a:p>
            <a:r>
              <a:rPr lang="en-ZA" sz="2000" dirty="0" smtClean="0">
                <a:solidFill>
                  <a:schemeClr val="accent2">
                    <a:lumMod val="75000"/>
                  </a:schemeClr>
                </a:solidFill>
                <a:cs typeface="Arial" pitchFamily="34" charset="0"/>
              </a:rPr>
              <a:t>Semester mark (Exam entrance)</a:t>
            </a:r>
          </a:p>
          <a:p>
            <a:pPr lvl="1"/>
            <a:r>
              <a:rPr lang="en-ZA" sz="1800" dirty="0" smtClean="0">
                <a:solidFill>
                  <a:schemeClr val="accent2">
                    <a:lumMod val="75000"/>
                  </a:schemeClr>
                </a:solidFill>
                <a:cs typeface="Arial" pitchFamily="34" charset="0"/>
              </a:rPr>
              <a:t>40% for </a:t>
            </a:r>
            <a:r>
              <a:rPr lang="en-ZA" sz="1800" dirty="0" err="1" smtClean="0">
                <a:solidFill>
                  <a:schemeClr val="accent2">
                    <a:lumMod val="75000"/>
                  </a:schemeClr>
                </a:solidFill>
                <a:cs typeface="Arial" pitchFamily="34" charset="0"/>
              </a:rPr>
              <a:t>pracs</a:t>
            </a:r>
            <a:endParaRPr lang="en-ZA" sz="1800" dirty="0" smtClean="0">
              <a:solidFill>
                <a:schemeClr val="accent2">
                  <a:lumMod val="75000"/>
                </a:schemeClr>
              </a:solidFill>
              <a:cs typeface="Arial" pitchFamily="34" charset="0"/>
            </a:endParaRPr>
          </a:p>
          <a:p>
            <a:pPr lvl="1"/>
            <a:r>
              <a:rPr lang="en-ZA" sz="1800" dirty="0" smtClean="0">
                <a:solidFill>
                  <a:schemeClr val="accent2">
                    <a:lumMod val="75000"/>
                  </a:schemeClr>
                </a:solidFill>
                <a:cs typeface="Arial" pitchFamily="34" charset="0"/>
              </a:rPr>
              <a:t>40% for theory (textbook) component</a:t>
            </a:r>
          </a:p>
          <a:p>
            <a:pPr lvl="1"/>
            <a:r>
              <a:rPr lang="en-ZA" sz="1800" dirty="0" smtClean="0">
                <a:solidFill>
                  <a:schemeClr val="accent2">
                    <a:lumMod val="75000"/>
                  </a:schemeClr>
                </a:solidFill>
                <a:cs typeface="Arial" pitchFamily="34" charset="0"/>
              </a:rPr>
              <a:t>40% for application (code) component</a:t>
            </a:r>
          </a:p>
          <a:p>
            <a:pPr lvl="1"/>
            <a:endParaRPr lang="en-ZA" sz="1800" dirty="0">
              <a:solidFill>
                <a:schemeClr val="accent2">
                  <a:lumMod val="75000"/>
                </a:schemeClr>
              </a:solidFill>
              <a:cs typeface="Arial" pitchFamily="34" charset="0"/>
            </a:endParaRPr>
          </a:p>
          <a:p>
            <a:r>
              <a:rPr lang="en-US" sz="2200" dirty="0" smtClean="0">
                <a:solidFill>
                  <a:schemeClr val="accent2">
                    <a:lumMod val="75000"/>
                  </a:schemeClr>
                </a:solidFill>
                <a:cs typeface="Arial" pitchFamily="34" charset="0"/>
              </a:rPr>
              <a:t>Examination</a:t>
            </a:r>
          </a:p>
          <a:p>
            <a:pPr lvl="1"/>
            <a:r>
              <a:rPr lang="en-ZA" sz="1800" dirty="0">
                <a:solidFill>
                  <a:schemeClr val="accent2">
                    <a:lumMod val="75000"/>
                  </a:schemeClr>
                </a:solidFill>
                <a:cs typeface="Arial" pitchFamily="34" charset="0"/>
              </a:rPr>
              <a:t>40% for theory (textbook) component</a:t>
            </a:r>
          </a:p>
          <a:p>
            <a:pPr lvl="1"/>
            <a:r>
              <a:rPr lang="en-ZA" sz="1800" dirty="0">
                <a:solidFill>
                  <a:schemeClr val="accent2">
                    <a:lumMod val="75000"/>
                  </a:schemeClr>
                </a:solidFill>
                <a:cs typeface="Arial" pitchFamily="34" charset="0"/>
              </a:rPr>
              <a:t>40% for application (code) component</a:t>
            </a:r>
          </a:p>
        </p:txBody>
      </p:sp>
    </p:spTree>
    <p:extLst>
      <p:ext uri="{BB962C8B-B14F-4D97-AF65-F5344CB8AC3E}">
        <p14:creationId xmlns:p14="http://schemas.microsoft.com/office/powerpoint/2010/main" val="147395554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p:cNvSpPr>
          <p:nvPr>
            <p:ph type="title"/>
          </p:nvPr>
        </p:nvSpPr>
        <p:spPr>
          <a:xfrm>
            <a:off x="540000" y="360000"/>
            <a:ext cx="7772400" cy="1143000"/>
          </a:xfrm>
        </p:spPr>
        <p:txBody>
          <a:bodyPr/>
          <a:lstStyle/>
          <a:p>
            <a:pPr algn="l"/>
            <a:r>
              <a:rPr lang="en-ZA" sz="3200" dirty="0" smtClean="0">
                <a:solidFill>
                  <a:schemeClr val="accent2">
                    <a:lumMod val="50000"/>
                  </a:schemeClr>
                </a:solidFill>
                <a:latin typeface="Arial Rounded MT Bold" pitchFamily="34" charset="0"/>
              </a:rPr>
              <a:t>Schedule</a:t>
            </a:r>
            <a:endParaRPr lang="en-US" sz="3200" dirty="0" smtClean="0">
              <a:solidFill>
                <a:schemeClr val="accent2">
                  <a:lumMod val="50000"/>
                </a:schemeClr>
              </a:solidFill>
              <a:latin typeface="Arial Rounded MT Bold" pitchFamily="34" charset="0"/>
            </a:endParaRPr>
          </a:p>
        </p:txBody>
      </p:sp>
      <p:sp>
        <p:nvSpPr>
          <p:cNvPr id="70659" name="Rectangle 3"/>
          <p:cNvSpPr>
            <a:spLocks noGrp="1"/>
          </p:cNvSpPr>
          <p:nvPr>
            <p:ph idx="1"/>
          </p:nvPr>
        </p:nvSpPr>
        <p:spPr>
          <a:xfrm>
            <a:off x="540000" y="1260000"/>
            <a:ext cx="7772400" cy="4114800"/>
          </a:xfrm>
        </p:spPr>
        <p:txBody>
          <a:bodyPr/>
          <a:lstStyle/>
          <a:p>
            <a:r>
              <a:rPr lang="en-ZA" sz="2000" dirty="0" smtClean="0">
                <a:solidFill>
                  <a:schemeClr val="accent2">
                    <a:lumMod val="75000"/>
                  </a:schemeClr>
                </a:solidFill>
                <a:latin typeface="Arial" pitchFamily="34" charset="0"/>
                <a:cs typeface="Arial" pitchFamily="34" charset="0"/>
              </a:rPr>
              <a:t>Complete schedule, including class tests, practical tutor sessions, additional lectures, practical demonstrations, etc</a:t>
            </a:r>
            <a:r>
              <a:rPr lang="en-ZA" sz="2000" smtClean="0">
                <a:solidFill>
                  <a:schemeClr val="accent2">
                    <a:lumMod val="75000"/>
                  </a:schemeClr>
                </a:solidFill>
                <a:latin typeface="Arial" pitchFamily="34" charset="0"/>
                <a:cs typeface="Arial" pitchFamily="34" charset="0"/>
              </a:rPr>
              <a:t>. is given on the module’s ClickUp site.</a:t>
            </a:r>
          </a:p>
          <a:p>
            <a:r>
              <a:rPr lang="en-ZA" sz="2000" smtClean="0">
                <a:solidFill>
                  <a:srgbClr val="C00000"/>
                </a:solidFill>
                <a:latin typeface="Arial" pitchFamily="34" charset="0"/>
                <a:cs typeface="Arial" pitchFamily="34" charset="0"/>
              </a:rPr>
              <a:t>Under development </a:t>
            </a:r>
            <a:r>
              <a:rPr lang="en-ZA" sz="2000" smtClean="0">
                <a:solidFill>
                  <a:srgbClr val="C00000"/>
                </a:solidFill>
                <a:latin typeface="Arial" pitchFamily="34" charset="0"/>
                <a:cs typeface="Arial" pitchFamily="34" charset="0"/>
              </a:rPr>
              <a:t>to align with ENE310. </a:t>
            </a:r>
            <a:endParaRPr lang="en-ZA" sz="2000" dirty="0" smtClean="0">
              <a:solidFill>
                <a:srgbClr val="C00000"/>
              </a:solidFill>
              <a:latin typeface="Arial" pitchFamily="34" charset="0"/>
              <a:cs typeface="Arial" pitchFamily="34" charset="0"/>
            </a:endParaRPr>
          </a:p>
        </p:txBody>
      </p:sp>
    </p:spTree>
    <p:extLst>
      <p:ext uri="{BB962C8B-B14F-4D97-AF65-F5344CB8AC3E}">
        <p14:creationId xmlns:p14="http://schemas.microsoft.com/office/powerpoint/2010/main" val="314696171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p:cNvSpPr>
          <p:nvPr>
            <p:ph type="title"/>
          </p:nvPr>
        </p:nvSpPr>
        <p:spPr>
          <a:xfrm>
            <a:off x="540000" y="360000"/>
            <a:ext cx="7772400" cy="1143000"/>
          </a:xfrm>
        </p:spPr>
        <p:txBody>
          <a:bodyPr/>
          <a:lstStyle/>
          <a:p>
            <a:r>
              <a:rPr lang="en-ZA" sz="3200" dirty="0" smtClean="0">
                <a:solidFill>
                  <a:schemeClr val="accent2">
                    <a:lumMod val="50000"/>
                  </a:schemeClr>
                </a:solidFill>
                <a:latin typeface="Arial Rounded MT Bold" pitchFamily="34" charset="0"/>
              </a:rPr>
              <a:t>What do I do in my </a:t>
            </a:r>
            <a:r>
              <a:rPr lang="en-ZA" sz="3200" dirty="0" err="1" smtClean="0">
                <a:solidFill>
                  <a:schemeClr val="accent2">
                    <a:lumMod val="50000"/>
                  </a:schemeClr>
                </a:solidFill>
                <a:latin typeface="Arial Rounded MT Bold" pitchFamily="34" charset="0"/>
              </a:rPr>
              <a:t>EMK</a:t>
            </a:r>
            <a:r>
              <a:rPr lang="en-ZA" sz="3200" dirty="0" smtClean="0">
                <a:solidFill>
                  <a:schemeClr val="accent2">
                    <a:lumMod val="50000"/>
                  </a:schemeClr>
                </a:solidFill>
                <a:latin typeface="Arial Rounded MT Bold" pitchFamily="34" charset="0"/>
              </a:rPr>
              <a:t> time?</a:t>
            </a:r>
            <a:endParaRPr lang="en-US" sz="3200" dirty="0" smtClean="0">
              <a:solidFill>
                <a:schemeClr val="accent2">
                  <a:lumMod val="50000"/>
                </a:schemeClr>
              </a:solidFill>
              <a:latin typeface="Arial Rounded MT Bold" pitchFamily="34" charset="0"/>
            </a:endParaRPr>
          </a:p>
        </p:txBody>
      </p:sp>
      <p:sp>
        <p:nvSpPr>
          <p:cNvPr id="61443" name="Rectangle 3"/>
          <p:cNvSpPr>
            <a:spLocks noGrp="1"/>
          </p:cNvSpPr>
          <p:nvPr>
            <p:ph idx="1"/>
          </p:nvPr>
        </p:nvSpPr>
        <p:spPr/>
        <p:txBody>
          <a:bodyPr/>
          <a:lstStyle/>
          <a:p>
            <a:pPr algn="ctr">
              <a:buFont typeface="Arial" charset="0"/>
              <a:buNone/>
            </a:pPr>
            <a:r>
              <a:rPr lang="en-ZA" dirty="0" smtClean="0">
                <a:solidFill>
                  <a:schemeClr val="accent2">
                    <a:lumMod val="75000"/>
                  </a:schemeClr>
                </a:solidFill>
              </a:rPr>
              <a:t>Bioengineering!</a:t>
            </a:r>
          </a:p>
          <a:p>
            <a:pPr algn="ctr">
              <a:buFont typeface="Arial" charset="0"/>
              <a:buNone/>
            </a:pPr>
            <a:endParaRPr lang="en-ZA" dirty="0" smtClean="0">
              <a:solidFill>
                <a:schemeClr val="accent2">
                  <a:lumMod val="75000"/>
                </a:schemeClr>
              </a:solidFill>
            </a:endParaRPr>
          </a:p>
          <a:p>
            <a:pPr algn="ctr">
              <a:buFont typeface="Arial" charset="0"/>
              <a:buNone/>
            </a:pPr>
            <a:r>
              <a:rPr lang="en-ZA" b="1" dirty="0" smtClean="0">
                <a:solidFill>
                  <a:schemeClr val="accent2">
                    <a:lumMod val="75000"/>
                  </a:schemeClr>
                </a:solidFill>
              </a:rPr>
              <a:t>Cochlear Implants</a:t>
            </a:r>
            <a:endParaRPr lang="en-US" b="1" dirty="0" smtClean="0">
              <a:solidFill>
                <a:schemeClr val="accent2">
                  <a:lumMod val="75000"/>
                </a:schemeClr>
              </a:solidFill>
            </a:endParaRPr>
          </a:p>
        </p:txBody>
      </p:sp>
      <p:cxnSp>
        <p:nvCxnSpPr>
          <p:cNvPr id="3" name="Straight Connector 2"/>
          <p:cNvCxnSpPr/>
          <p:nvPr/>
        </p:nvCxnSpPr>
        <p:spPr>
          <a:xfrm>
            <a:off x="4295683" y="749701"/>
            <a:ext cx="962025" cy="0"/>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208224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p:cNvSpPr>
          <p:nvPr>
            <p:ph type="title"/>
          </p:nvPr>
        </p:nvSpPr>
        <p:spPr>
          <a:xfrm>
            <a:off x="540000" y="360000"/>
            <a:ext cx="7772400" cy="1143000"/>
          </a:xfrm>
        </p:spPr>
        <p:txBody>
          <a:bodyPr/>
          <a:lstStyle/>
          <a:p>
            <a:r>
              <a:rPr lang="en-ZA" smtClean="0">
                <a:solidFill>
                  <a:schemeClr val="accent2">
                    <a:lumMod val="50000"/>
                  </a:schemeClr>
                </a:solidFill>
                <a:latin typeface="Arial Rounded MT Bold" pitchFamily="34" charset="0"/>
              </a:rPr>
              <a:t>What is a cochlear implant?</a:t>
            </a:r>
            <a:endParaRPr lang="en-US" smtClean="0">
              <a:solidFill>
                <a:schemeClr val="accent2">
                  <a:lumMod val="50000"/>
                </a:schemeClr>
              </a:solidFill>
              <a:latin typeface="Arial Rounded MT Bold" pitchFamily="34" charset="0"/>
            </a:endParaRPr>
          </a:p>
        </p:txBody>
      </p:sp>
      <p:pic>
        <p:nvPicPr>
          <p:cNvPr id="2050" name="Picture 2" descr="http://www.cochlear.com/wps/wcm/connect/f9943c76-2910-4bca-8e90-0896f4b1c8fe/en_product_cochlearimplant_howcochlearimplantworks_440x386_70.5kb.jpg?MOD=AJPERES&amp;CACHEID=f9943c76-2910-4bca-8e90-0896f4b1c8f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47528" y="2163391"/>
            <a:ext cx="4191000" cy="367665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blog.lib.umn.edu/farre212/f11psy1001ds1415/Cochlear%20Implant.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76891" y="195308"/>
            <a:ext cx="2873992" cy="249462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5438529" y="3318136"/>
            <a:ext cx="3412354" cy="2246769"/>
          </a:xfrm>
          <a:prstGeom prst="rect">
            <a:avLst/>
          </a:prstGeom>
          <a:noFill/>
        </p:spPr>
        <p:txBody>
          <a:bodyPr wrap="square" rtlCol="0">
            <a:spAutoFit/>
          </a:bodyPr>
          <a:lstStyle/>
          <a:p>
            <a:pPr marL="342900" indent="-342900">
              <a:buFont typeface="+mj-lt"/>
              <a:buAutoNum type="arabicPeriod"/>
            </a:pPr>
            <a:r>
              <a:rPr lang="en-ZA" sz="2000" smtClean="0">
                <a:solidFill>
                  <a:schemeClr val="accent2">
                    <a:lumMod val="75000"/>
                  </a:schemeClr>
                </a:solidFill>
                <a:latin typeface="+mn-lt"/>
              </a:rPr>
              <a:t>Sound processor</a:t>
            </a:r>
          </a:p>
          <a:p>
            <a:pPr marL="342900" indent="-342900">
              <a:buFont typeface="+mj-lt"/>
              <a:buAutoNum type="arabicPeriod"/>
            </a:pPr>
            <a:r>
              <a:rPr lang="en-ZA" sz="2000" smtClean="0">
                <a:solidFill>
                  <a:schemeClr val="accent2">
                    <a:lumMod val="75000"/>
                  </a:schemeClr>
                </a:solidFill>
                <a:latin typeface="+mn-lt"/>
              </a:rPr>
              <a:t>Transcutaneous telemetry coil for power and data transfer</a:t>
            </a:r>
          </a:p>
          <a:p>
            <a:pPr marL="342900" indent="-342900">
              <a:buFont typeface="+mj-lt"/>
              <a:buAutoNum type="arabicPeriod"/>
            </a:pPr>
            <a:r>
              <a:rPr lang="en-ZA" sz="2000" smtClean="0">
                <a:solidFill>
                  <a:schemeClr val="accent2">
                    <a:lumMod val="75000"/>
                  </a:schemeClr>
                </a:solidFill>
                <a:latin typeface="+mn-lt"/>
              </a:rPr>
              <a:t>Implanted electronics and electrode array</a:t>
            </a:r>
          </a:p>
          <a:p>
            <a:pPr marL="342900" indent="-342900">
              <a:buFont typeface="+mj-lt"/>
              <a:buAutoNum type="arabicPeriod"/>
            </a:pPr>
            <a:r>
              <a:rPr lang="en-ZA" sz="2000" smtClean="0">
                <a:solidFill>
                  <a:schemeClr val="accent2">
                    <a:lumMod val="75000"/>
                  </a:schemeClr>
                </a:solidFill>
                <a:latin typeface="+mn-lt"/>
              </a:rPr>
              <a:t>Hearing nerve</a:t>
            </a:r>
            <a:endParaRPr lang="en-ZA" sz="2000">
              <a:solidFill>
                <a:schemeClr val="accent2">
                  <a:lumMod val="75000"/>
                </a:schemeClr>
              </a:solidFill>
              <a:latin typeface="+mn-lt"/>
            </a:endParaRPr>
          </a:p>
        </p:txBody>
      </p:sp>
    </p:spTree>
    <p:extLst>
      <p:ext uri="{BB962C8B-B14F-4D97-AF65-F5344CB8AC3E}">
        <p14:creationId xmlns:p14="http://schemas.microsoft.com/office/powerpoint/2010/main" val="410197962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Rectangle 2"/>
          <p:cNvSpPr>
            <a:spLocks noGrp="1"/>
          </p:cNvSpPr>
          <p:nvPr>
            <p:ph type="title"/>
          </p:nvPr>
        </p:nvSpPr>
        <p:spPr>
          <a:xfrm>
            <a:off x="540000" y="360000"/>
            <a:ext cx="7772400" cy="1143000"/>
          </a:xfrm>
        </p:spPr>
        <p:txBody>
          <a:bodyPr/>
          <a:lstStyle/>
          <a:p>
            <a:r>
              <a:rPr lang="en-ZA" sz="3200" smtClean="0">
                <a:solidFill>
                  <a:schemeClr val="accent2">
                    <a:lumMod val="50000"/>
                  </a:schemeClr>
                </a:solidFill>
                <a:latin typeface="Arial Rounded MT Bold" pitchFamily="34" charset="0"/>
              </a:rPr>
              <a:t>Why do cochlear implants work?</a:t>
            </a:r>
            <a:endParaRPr lang="en-US" sz="3200" smtClean="0">
              <a:solidFill>
                <a:schemeClr val="accent2">
                  <a:lumMod val="50000"/>
                </a:schemeClr>
              </a:solidFill>
              <a:latin typeface="Arial Rounded MT Bold" pitchFamily="34" charset="0"/>
            </a:endParaRPr>
          </a:p>
        </p:txBody>
      </p:sp>
      <p:sp>
        <p:nvSpPr>
          <p:cNvPr id="7173" name="Text Box 6"/>
          <p:cNvSpPr txBox="1">
            <a:spLocks noChangeArrowheads="1"/>
          </p:cNvSpPr>
          <p:nvPr/>
        </p:nvSpPr>
        <p:spPr bwMode="auto">
          <a:xfrm>
            <a:off x="540000" y="1260000"/>
            <a:ext cx="3302000" cy="2547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342900" indent="-342900" eaLnBrk="1" hangingPunct="1">
              <a:lnSpc>
                <a:spcPct val="115000"/>
              </a:lnSpc>
              <a:buFont typeface="Arial" pitchFamily="34" charset="0"/>
              <a:buChar char="•"/>
            </a:pPr>
            <a:r>
              <a:rPr lang="en-ZA" sz="2000">
                <a:solidFill>
                  <a:schemeClr val="accent2">
                    <a:lumMod val="75000"/>
                  </a:schemeClr>
                </a:solidFill>
                <a:latin typeface="+mn-lt"/>
              </a:rPr>
              <a:t>Nerve fibres are electrically excitable</a:t>
            </a:r>
          </a:p>
          <a:p>
            <a:pPr marL="342900" indent="-342900" eaLnBrk="1" hangingPunct="1">
              <a:lnSpc>
                <a:spcPct val="115000"/>
              </a:lnSpc>
              <a:buFont typeface="Arial" pitchFamily="34" charset="0"/>
              <a:buChar char="•"/>
            </a:pPr>
            <a:r>
              <a:rPr lang="en-ZA" sz="2000">
                <a:solidFill>
                  <a:schemeClr val="accent2">
                    <a:lumMod val="75000"/>
                  </a:schemeClr>
                </a:solidFill>
                <a:latin typeface="+mn-lt"/>
              </a:rPr>
              <a:t>Tonotopic organization of nerve fibres</a:t>
            </a:r>
          </a:p>
          <a:p>
            <a:pPr marL="342900" indent="-342900" eaLnBrk="1" hangingPunct="1">
              <a:lnSpc>
                <a:spcPct val="115000"/>
              </a:lnSpc>
              <a:buFont typeface="Arial" pitchFamily="34" charset="0"/>
              <a:buChar char="•"/>
            </a:pPr>
            <a:r>
              <a:rPr lang="en-ZA" sz="2000">
                <a:solidFill>
                  <a:schemeClr val="accent2">
                    <a:lumMod val="75000"/>
                  </a:schemeClr>
                </a:solidFill>
                <a:latin typeface="+mn-lt"/>
              </a:rPr>
              <a:t>Neural excitation dictated by electrode-nerve fibre interface</a:t>
            </a:r>
            <a:endParaRPr lang="en-US" sz="2000">
              <a:solidFill>
                <a:schemeClr val="accent2">
                  <a:lumMod val="75000"/>
                </a:schemeClr>
              </a:solidFill>
              <a:latin typeface="+mn-lt"/>
            </a:endParaRPr>
          </a:p>
        </p:txBody>
      </p:sp>
      <p:pic>
        <p:nvPicPr>
          <p:cNvPr id="3074" name="Picture 2" descr="http://static.wixstatic.com/media/2d68de_c6e4b66682fc4e45a8658c9f127130d6.jpg_srz_715_550_75_22_0.50_1.20_0.00_jpg_srz"/>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54661" y="1375208"/>
            <a:ext cx="3949994" cy="3036994"/>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www.medel.com/img/cbbde9f942dd9ae0afffbaad9276a126.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30124" y="3926565"/>
            <a:ext cx="2865657" cy="25186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617640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Rectangle 2"/>
          <p:cNvSpPr>
            <a:spLocks noGrp="1" noChangeArrowheads="1"/>
          </p:cNvSpPr>
          <p:nvPr>
            <p:ph type="title" idx="4294967295"/>
          </p:nvPr>
        </p:nvSpPr>
        <p:spPr>
          <a:xfrm>
            <a:off x="540000" y="360000"/>
            <a:ext cx="6938963" cy="990600"/>
          </a:xfrm>
        </p:spPr>
        <p:txBody>
          <a:bodyPr/>
          <a:lstStyle/>
          <a:p>
            <a:pPr algn="l" eaLnBrk="1" hangingPunct="1"/>
            <a:r>
              <a:rPr lang="en-ZA" sz="3200" smtClean="0">
                <a:latin typeface="Arial Rounded MT Bold" pitchFamily="34" charset="0"/>
              </a:rPr>
              <a:t>Some present research topics</a:t>
            </a:r>
            <a:endParaRPr lang="en-US" sz="3200" smtClean="0">
              <a:latin typeface="Arial Rounded MT Bold" pitchFamily="34" charset="0"/>
            </a:endParaRPr>
          </a:p>
        </p:txBody>
      </p:sp>
      <p:sp>
        <p:nvSpPr>
          <p:cNvPr id="2" name="Rounded Rectangle 1"/>
          <p:cNvSpPr/>
          <p:nvPr/>
        </p:nvSpPr>
        <p:spPr bwMode="auto">
          <a:xfrm>
            <a:off x="489530" y="1669003"/>
            <a:ext cx="2520000" cy="1118586"/>
          </a:xfrm>
          <a:prstGeom prst="roundRect">
            <a:avLst/>
          </a:prstGeom>
          <a:ln>
            <a:headEnd type="none" w="med" len="med"/>
            <a:tailEnd type="none" w="med" len="med"/>
          </a:ln>
          <a:extLst/>
        </p:spPr>
        <p:style>
          <a:lnRef idx="2">
            <a:schemeClr val="accent5"/>
          </a:lnRef>
          <a:fillRef idx="1">
            <a:schemeClr val="lt1"/>
          </a:fillRef>
          <a:effectRef idx="0">
            <a:schemeClr val="accent5"/>
          </a:effectRef>
          <a:fontRef idx="minor">
            <a:schemeClr val="dk1"/>
          </a:fontRef>
        </p:style>
        <p:txBody>
          <a:bodyPr vert="horz" wrap="square" lIns="72000" tIns="45720" rIns="72000" bIns="45720" numCol="1" rtlCol="0" anchor="ctr" anchorCtr="0" compatLnSpc="1">
            <a:prstTxWarp prst="textNoShape">
              <a:avLst/>
            </a:prstTxWarp>
          </a:bodyPr>
          <a:lstStyle/>
          <a:p>
            <a:pPr marR="0" algn="ctr" defTabSz="595313" rtl="0" eaLnBrk="1" fontAlgn="base" latinLnBrk="0" hangingPunct="1">
              <a:lnSpc>
                <a:spcPct val="100000"/>
              </a:lnSpc>
              <a:spcBef>
                <a:spcPct val="0"/>
              </a:spcBef>
              <a:spcAft>
                <a:spcPct val="0"/>
              </a:spcAft>
              <a:buClrTx/>
              <a:buSzTx/>
              <a:buFontTx/>
              <a:buNone/>
              <a:tabLst>
                <a:tab pos="2424113" algn="l"/>
                <a:tab pos="2689225" algn="l"/>
              </a:tabLst>
            </a:pPr>
            <a:r>
              <a:rPr kumimoji="0" lang="en-ZA" sz="2000" b="0" i="0" u="none" strike="noStrike" cap="none" normalizeH="0" baseline="0" smtClean="0">
                <a:ln>
                  <a:noFill/>
                </a:ln>
                <a:solidFill>
                  <a:schemeClr val="accent2">
                    <a:lumMod val="75000"/>
                  </a:schemeClr>
                </a:solidFill>
                <a:effectLst/>
              </a:rPr>
              <a:t>User-specific models</a:t>
            </a:r>
          </a:p>
        </p:txBody>
      </p:sp>
      <p:sp>
        <p:nvSpPr>
          <p:cNvPr id="49" name="Rounded Rectangle 48"/>
          <p:cNvSpPr/>
          <p:nvPr/>
        </p:nvSpPr>
        <p:spPr bwMode="auto">
          <a:xfrm>
            <a:off x="3347511" y="1669003"/>
            <a:ext cx="2520000" cy="1118586"/>
          </a:xfrm>
          <a:prstGeom prst="roundRect">
            <a:avLst/>
          </a:prstGeom>
          <a:ln>
            <a:headEnd type="none" w="med" len="med"/>
            <a:tailEnd type="none" w="med" len="med"/>
          </a:ln>
          <a:extLst/>
        </p:spPr>
        <p:style>
          <a:lnRef idx="2">
            <a:schemeClr val="accent5"/>
          </a:lnRef>
          <a:fillRef idx="1">
            <a:schemeClr val="lt1"/>
          </a:fillRef>
          <a:effectRef idx="0">
            <a:schemeClr val="accent5"/>
          </a:effectRef>
          <a:fontRef idx="minor">
            <a:schemeClr val="dk1"/>
          </a:fontRef>
        </p:style>
        <p:txBody>
          <a:bodyPr vert="horz" wrap="square" lIns="72000" tIns="45720" rIns="72000" bIns="45720" numCol="1" rtlCol="0" anchor="ctr" anchorCtr="0" compatLnSpc="1">
            <a:prstTxWarp prst="textNoShape">
              <a:avLst/>
            </a:prstTxWarp>
          </a:bodyPr>
          <a:lstStyle/>
          <a:p>
            <a:pPr marR="0" algn="ctr" defTabSz="595313" rtl="0" eaLnBrk="1" fontAlgn="base" latinLnBrk="0" hangingPunct="1">
              <a:lnSpc>
                <a:spcPct val="100000"/>
              </a:lnSpc>
              <a:spcBef>
                <a:spcPct val="0"/>
              </a:spcBef>
              <a:spcAft>
                <a:spcPct val="0"/>
              </a:spcAft>
              <a:buClrTx/>
              <a:buSzTx/>
              <a:buFontTx/>
              <a:buNone/>
              <a:tabLst>
                <a:tab pos="2424113" algn="l"/>
                <a:tab pos="2689225" algn="l"/>
              </a:tabLst>
            </a:pPr>
            <a:r>
              <a:rPr kumimoji="0" lang="en-ZA" sz="2000" b="0" i="0" u="none" strike="noStrike" cap="none" normalizeH="0" baseline="0" smtClean="0">
                <a:ln>
                  <a:noFill/>
                </a:ln>
                <a:solidFill>
                  <a:schemeClr val="accent2">
                    <a:lumMod val="75000"/>
                  </a:schemeClr>
                </a:solidFill>
                <a:effectLst/>
              </a:rPr>
              <a:t>Acoustic models</a:t>
            </a:r>
          </a:p>
        </p:txBody>
      </p:sp>
      <p:sp>
        <p:nvSpPr>
          <p:cNvPr id="51" name="Rounded Rectangle 50"/>
          <p:cNvSpPr/>
          <p:nvPr/>
        </p:nvSpPr>
        <p:spPr bwMode="auto">
          <a:xfrm>
            <a:off x="6205492" y="1669003"/>
            <a:ext cx="2520000" cy="1118586"/>
          </a:xfrm>
          <a:prstGeom prst="roundRect">
            <a:avLst/>
          </a:prstGeom>
          <a:ln>
            <a:headEnd type="none" w="med" len="med"/>
            <a:tailEnd type="none" w="med" len="med"/>
          </a:ln>
          <a:extLst/>
        </p:spPr>
        <p:style>
          <a:lnRef idx="2">
            <a:schemeClr val="accent5"/>
          </a:lnRef>
          <a:fillRef idx="1">
            <a:schemeClr val="lt1"/>
          </a:fillRef>
          <a:effectRef idx="0">
            <a:schemeClr val="accent5"/>
          </a:effectRef>
          <a:fontRef idx="minor">
            <a:schemeClr val="dk1"/>
          </a:fontRef>
        </p:style>
        <p:txBody>
          <a:bodyPr vert="horz" wrap="square" lIns="72000" tIns="45720" rIns="72000" bIns="45720" numCol="1" rtlCol="0" anchor="ctr" anchorCtr="0" compatLnSpc="1">
            <a:prstTxWarp prst="textNoShape">
              <a:avLst/>
            </a:prstTxWarp>
          </a:bodyPr>
          <a:lstStyle/>
          <a:p>
            <a:pPr marR="0" algn="ctr" defTabSz="595313" rtl="0" eaLnBrk="1" fontAlgn="base" latinLnBrk="0" hangingPunct="1">
              <a:lnSpc>
                <a:spcPct val="100000"/>
              </a:lnSpc>
              <a:spcBef>
                <a:spcPct val="0"/>
              </a:spcBef>
              <a:spcAft>
                <a:spcPct val="0"/>
              </a:spcAft>
              <a:buClrTx/>
              <a:buSzTx/>
              <a:buFontTx/>
              <a:buNone/>
              <a:tabLst>
                <a:tab pos="2424113" algn="l"/>
                <a:tab pos="2689225" algn="l"/>
              </a:tabLst>
            </a:pPr>
            <a:r>
              <a:rPr kumimoji="0" lang="en-ZA" sz="2000" b="0" i="0" u="none" strike="noStrike" cap="none" normalizeH="0" baseline="0" smtClean="0">
                <a:ln>
                  <a:noFill/>
                </a:ln>
                <a:solidFill>
                  <a:schemeClr val="accent2">
                    <a:lumMod val="75000"/>
                  </a:schemeClr>
                </a:solidFill>
                <a:effectLst/>
              </a:rPr>
              <a:t>Perception models</a:t>
            </a:r>
          </a:p>
        </p:txBody>
      </p:sp>
      <p:pic>
        <p:nvPicPr>
          <p:cNvPr id="409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9530" y="2901169"/>
            <a:ext cx="2520000" cy="20042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0" name="Picture 4" descr="http://patentimages.storage.googleapis.com/US20110286618A1/US20110286618A1-20111124-D00014.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54398"/>
          <a:stretch/>
        </p:blipFill>
        <p:spPr bwMode="auto">
          <a:xfrm>
            <a:off x="3347511" y="2901169"/>
            <a:ext cx="2520000" cy="1529039"/>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http://preview.turbosquid.com/Preview/2014/07/08__19_20_14/neurons1.JPG7c9ad63d-3990-4511-8be1-be8f123bef2aOriginal.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205492" y="2901169"/>
            <a:ext cx="2520000" cy="1415100"/>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http://mirlab.org/jang/books/audiosignalprocessing/example/matlab4asp/output/readWave04.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b="50000"/>
          <a:stretch/>
        </p:blipFill>
        <p:spPr bwMode="auto">
          <a:xfrm>
            <a:off x="3347511" y="4430208"/>
            <a:ext cx="2520000" cy="945987"/>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http://www.isaude.net/img/img/14869/295/estudo-sugere-como-a-mielina-interfere-n.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05492" y="3903301"/>
            <a:ext cx="2520000" cy="24687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869011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540000" y="360000"/>
            <a:ext cx="7772400" cy="1143000"/>
          </a:xfrm>
        </p:spPr>
        <p:txBody>
          <a:bodyPr/>
          <a:lstStyle/>
          <a:p>
            <a:r>
              <a:rPr lang="en-ZA" sz="3200" smtClean="0">
                <a:solidFill>
                  <a:schemeClr val="accent2">
                    <a:lumMod val="50000"/>
                  </a:schemeClr>
                </a:solidFill>
                <a:latin typeface="Arial Rounded MT Bold" pitchFamily="34" charset="0"/>
              </a:rPr>
              <a:t>Computational physiology:</a:t>
            </a:r>
            <a:br>
              <a:rPr lang="en-ZA" sz="3200" smtClean="0">
                <a:solidFill>
                  <a:schemeClr val="accent2">
                    <a:lumMod val="50000"/>
                  </a:schemeClr>
                </a:solidFill>
                <a:latin typeface="Arial Rounded MT Bold" pitchFamily="34" charset="0"/>
              </a:rPr>
            </a:br>
            <a:r>
              <a:rPr lang="en-ZA" sz="2800" smtClean="0">
                <a:solidFill>
                  <a:schemeClr val="accent2">
                    <a:lumMod val="50000"/>
                  </a:schemeClr>
                </a:solidFill>
                <a:latin typeface="Arial Rounded MT Bold" pitchFamily="34" charset="0"/>
              </a:rPr>
              <a:t>modelling of the electrode-nerve interface</a:t>
            </a:r>
            <a:endParaRPr lang="en-GB" sz="2800" smtClean="0">
              <a:solidFill>
                <a:schemeClr val="accent2">
                  <a:lumMod val="50000"/>
                </a:schemeClr>
              </a:solidFill>
              <a:latin typeface="Arial Rounded MT Bold" pitchFamily="34" charset="0"/>
            </a:endParaRPr>
          </a:p>
        </p:txBody>
      </p:sp>
      <p:pic>
        <p:nvPicPr>
          <p:cNvPr id="14341" name="Picture 13" descr="tania_model"/>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05275" y="2296867"/>
            <a:ext cx="4135841" cy="27545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42" name="Text Box 15"/>
          <p:cNvSpPr txBox="1">
            <a:spLocks noChangeArrowheads="1"/>
          </p:cNvSpPr>
          <p:nvPr/>
        </p:nvSpPr>
        <p:spPr bwMode="auto">
          <a:xfrm>
            <a:off x="891251" y="5220749"/>
            <a:ext cx="2939138"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ZA" sz="2000">
                <a:solidFill>
                  <a:schemeClr val="accent2">
                    <a:lumMod val="75000"/>
                  </a:schemeClr>
                </a:solidFill>
                <a:latin typeface="+mn-lt"/>
              </a:rPr>
              <a:t>Finite element model of </a:t>
            </a:r>
          </a:p>
          <a:p>
            <a:pPr eaLnBrk="1" hangingPunct="1"/>
            <a:r>
              <a:rPr lang="en-ZA" sz="2000">
                <a:solidFill>
                  <a:schemeClr val="accent2">
                    <a:lumMod val="75000"/>
                  </a:schemeClr>
                </a:solidFill>
                <a:latin typeface="+mn-lt"/>
              </a:rPr>
              <a:t>human cochlea, v </a:t>
            </a:r>
            <a:r>
              <a:rPr lang="en-ZA" sz="2000" smtClean="0">
                <a:solidFill>
                  <a:schemeClr val="accent2">
                    <a:lumMod val="75000"/>
                  </a:schemeClr>
                </a:solidFill>
                <a:latin typeface="+mn-lt"/>
              </a:rPr>
              <a:t>1.0</a:t>
            </a:r>
          </a:p>
          <a:p>
            <a:pPr eaLnBrk="1" hangingPunct="1"/>
            <a:r>
              <a:rPr lang="en-ZA" sz="2000" smtClean="0">
                <a:solidFill>
                  <a:schemeClr val="accent2">
                    <a:lumMod val="75000"/>
                  </a:schemeClr>
                </a:solidFill>
                <a:latin typeface="+mn-lt"/>
              </a:rPr>
              <a:t>2001</a:t>
            </a:r>
            <a:endParaRPr lang="en-US" sz="2000">
              <a:solidFill>
                <a:schemeClr val="accent2">
                  <a:lumMod val="75000"/>
                </a:schemeClr>
              </a:solidFill>
              <a:latin typeface="+mn-lt"/>
            </a:endParaRPr>
          </a:p>
        </p:txBody>
      </p:sp>
      <p:pic>
        <p:nvPicPr>
          <p:cNvPr id="7" name="Picture 2" descr="HumanCochlearModel"/>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5152" t="22420" r="27053"/>
          <a:stretch/>
        </p:blipFill>
        <p:spPr bwMode="auto">
          <a:xfrm>
            <a:off x="4967381" y="2088810"/>
            <a:ext cx="3266982" cy="2803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 Box 15"/>
          <p:cNvSpPr txBox="1">
            <a:spLocks noChangeArrowheads="1"/>
          </p:cNvSpPr>
          <p:nvPr/>
        </p:nvSpPr>
        <p:spPr bwMode="auto">
          <a:xfrm>
            <a:off x="5018928" y="5220749"/>
            <a:ext cx="2939138" cy="1015663"/>
          </a:xfrm>
          <a:prstGeom prst="rect">
            <a:avLst/>
          </a:prstGeom>
          <a:noFill/>
          <a:ln w="9525">
            <a:noFill/>
            <a:miter lim="800000"/>
            <a:headEnd/>
            <a:tailEnd/>
          </a:ln>
        </p:spPr>
        <p:txBody>
          <a:bodyPr wrap="none">
            <a:spAutoFit/>
          </a:bodyPr>
          <a:lstStyle/>
          <a:p>
            <a:pPr>
              <a:defRPr/>
            </a:pPr>
            <a:r>
              <a:rPr lang="en-ZA" sz="2000" dirty="0">
                <a:solidFill>
                  <a:schemeClr val="accent2">
                    <a:lumMod val="75000"/>
                  </a:schemeClr>
                </a:solidFill>
                <a:latin typeface="+mn-lt"/>
              </a:rPr>
              <a:t>Finite element model of </a:t>
            </a:r>
          </a:p>
          <a:p>
            <a:pPr>
              <a:defRPr/>
            </a:pPr>
            <a:r>
              <a:rPr lang="en-ZA" sz="2000" dirty="0">
                <a:solidFill>
                  <a:schemeClr val="accent2">
                    <a:lumMod val="75000"/>
                  </a:schemeClr>
                </a:solidFill>
                <a:latin typeface="+mn-lt"/>
              </a:rPr>
              <a:t>human cochlea, </a:t>
            </a:r>
            <a:r>
              <a:rPr lang="en-ZA" sz="2000">
                <a:solidFill>
                  <a:schemeClr val="accent2">
                    <a:lumMod val="75000"/>
                  </a:schemeClr>
                </a:solidFill>
                <a:latin typeface="+mn-lt"/>
              </a:rPr>
              <a:t>v </a:t>
            </a:r>
            <a:r>
              <a:rPr lang="en-ZA" sz="2000" smtClean="0">
                <a:solidFill>
                  <a:schemeClr val="accent2">
                    <a:lumMod val="75000"/>
                  </a:schemeClr>
                </a:solidFill>
                <a:latin typeface="+mn-lt"/>
              </a:rPr>
              <a:t>2.0</a:t>
            </a:r>
          </a:p>
          <a:p>
            <a:pPr>
              <a:defRPr/>
            </a:pPr>
            <a:r>
              <a:rPr lang="en-ZA" sz="2000" smtClean="0">
                <a:solidFill>
                  <a:schemeClr val="accent2">
                    <a:lumMod val="75000"/>
                  </a:schemeClr>
                </a:solidFill>
                <a:latin typeface="+mn-lt"/>
              </a:rPr>
              <a:t>2013</a:t>
            </a:r>
            <a:endParaRPr lang="en-US" sz="2000" dirty="0">
              <a:solidFill>
                <a:schemeClr val="accent2">
                  <a:lumMod val="75000"/>
                </a:schemeClr>
              </a:solidFill>
              <a:latin typeface="+mn-lt"/>
            </a:endParaRPr>
          </a:p>
        </p:txBody>
      </p:sp>
    </p:spTree>
    <p:extLst>
      <p:ext uri="{BB962C8B-B14F-4D97-AF65-F5344CB8AC3E}">
        <p14:creationId xmlns:p14="http://schemas.microsoft.com/office/powerpoint/2010/main" val="161568336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540000" y="360000"/>
            <a:ext cx="7772400" cy="1143000"/>
          </a:xfrm>
        </p:spPr>
        <p:txBody>
          <a:bodyPr/>
          <a:lstStyle/>
          <a:p>
            <a:r>
              <a:rPr lang="en-ZA" sz="3200" smtClean="0">
                <a:latin typeface="Arial Rounded MT Bold" pitchFamily="34" charset="0"/>
              </a:rPr>
              <a:t>Guinea-pig model</a:t>
            </a:r>
            <a:endParaRPr lang="en-US" sz="3200" smtClean="0">
              <a:latin typeface="Arial Rounded MT Bold" pitchFamily="34" charset="0"/>
            </a:endParaRPr>
          </a:p>
        </p:txBody>
      </p:sp>
      <p:sp>
        <p:nvSpPr>
          <p:cNvPr id="19459" name="Rectangle 10"/>
          <p:cNvSpPr>
            <a:spLocks noChangeArrowheads="1"/>
          </p:cNvSpPr>
          <p:nvPr/>
        </p:nvSpPr>
        <p:spPr bwMode="auto">
          <a:xfrm>
            <a:off x="1712913" y="2255838"/>
            <a:ext cx="2859087"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b">
            <a:spAutoFit/>
          </a:bodyPr>
          <a:lstStyle/>
          <a:p>
            <a:r>
              <a:rPr lang="en-ZA" sz="1200">
                <a:ea typeface="Lucida Sans Unicode" pitchFamily="34" charset="0"/>
                <a:cs typeface="Arial" charset="0"/>
              </a:rPr>
              <a:t/>
            </a:r>
            <a:br>
              <a:rPr lang="en-ZA" sz="1200">
                <a:ea typeface="Lucida Sans Unicode" pitchFamily="34" charset="0"/>
                <a:cs typeface="Arial" charset="0"/>
              </a:rPr>
            </a:br>
            <a:endParaRPr lang="en-US" sz="1000">
              <a:ea typeface="Lucida Sans Unicode" pitchFamily="34" charset="0"/>
              <a:cs typeface="Times New Roman" pitchFamily="18" charset="0"/>
            </a:endParaRPr>
          </a:p>
          <a:p>
            <a:pPr eaLnBrk="0" hangingPunct="0"/>
            <a:endParaRPr lang="en-US">
              <a:ea typeface="Lucida Sans Unicode" pitchFamily="34" charset="0"/>
              <a:cs typeface="Times New Roman" pitchFamily="18" charset="0"/>
            </a:endParaRPr>
          </a:p>
        </p:txBody>
      </p:sp>
      <p:sp>
        <p:nvSpPr>
          <p:cNvPr id="19460" name="Rectangle 12"/>
          <p:cNvSpPr>
            <a:spLocks noChangeArrowheads="1"/>
          </p:cNvSpPr>
          <p:nvPr/>
        </p:nvSpPr>
        <p:spPr bwMode="auto">
          <a:xfrm>
            <a:off x="1712913" y="2255838"/>
            <a:ext cx="2859087"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b">
            <a:spAutoFit/>
          </a:bodyPr>
          <a:lstStyle/>
          <a:p>
            <a:endParaRPr lang="en-US"/>
          </a:p>
        </p:txBody>
      </p:sp>
      <p:sp>
        <p:nvSpPr>
          <p:cNvPr id="19461" name="Rectangle 14"/>
          <p:cNvSpPr>
            <a:spLocks noChangeArrowheads="1"/>
          </p:cNvSpPr>
          <p:nvPr/>
        </p:nvSpPr>
        <p:spPr bwMode="auto">
          <a:xfrm>
            <a:off x="1712913" y="2255838"/>
            <a:ext cx="2859087"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b">
            <a:spAutoFit/>
          </a:bodyPr>
          <a:lstStyle/>
          <a:p>
            <a:pPr>
              <a:tabLst>
                <a:tab pos="180975" algn="r"/>
                <a:tab pos="2251075" algn="l"/>
              </a:tabLst>
            </a:pPr>
            <a:endParaRPr lang="en-US"/>
          </a:p>
        </p:txBody>
      </p:sp>
      <p:sp>
        <p:nvSpPr>
          <p:cNvPr id="19462" name="Rectangle 16"/>
          <p:cNvSpPr>
            <a:spLocks noChangeArrowheads="1"/>
          </p:cNvSpPr>
          <p:nvPr/>
        </p:nvSpPr>
        <p:spPr bwMode="auto">
          <a:xfrm>
            <a:off x="1712913" y="2255838"/>
            <a:ext cx="2859087"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b">
            <a:spAutoFit/>
          </a:bodyPr>
          <a:lstStyle/>
          <a:p>
            <a:pPr>
              <a:tabLst>
                <a:tab pos="180975" algn="r"/>
                <a:tab pos="2251075" algn="l"/>
              </a:tabLst>
            </a:pPr>
            <a:endParaRPr lang="en-US"/>
          </a:p>
        </p:txBody>
      </p:sp>
      <p:sp>
        <p:nvSpPr>
          <p:cNvPr id="19463" name="Rectangle 18"/>
          <p:cNvSpPr>
            <a:spLocks noChangeArrowheads="1"/>
          </p:cNvSpPr>
          <p:nvPr/>
        </p:nvSpPr>
        <p:spPr bwMode="auto">
          <a:xfrm>
            <a:off x="1712913" y="2255838"/>
            <a:ext cx="2859087"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b">
            <a:spAutoFit/>
          </a:bodyPr>
          <a:lstStyle/>
          <a:p>
            <a:pPr>
              <a:tabLst>
                <a:tab pos="180975" algn="r"/>
                <a:tab pos="2251075" algn="l"/>
              </a:tabLst>
            </a:pPr>
            <a:endParaRPr lang="en-US"/>
          </a:p>
        </p:txBody>
      </p:sp>
      <p:sp>
        <p:nvSpPr>
          <p:cNvPr id="19464" name="Rectangle 20"/>
          <p:cNvSpPr>
            <a:spLocks noChangeArrowheads="1"/>
          </p:cNvSpPr>
          <p:nvPr/>
        </p:nvSpPr>
        <p:spPr bwMode="auto">
          <a:xfrm>
            <a:off x="1712913" y="2255838"/>
            <a:ext cx="2859087"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b">
            <a:spAutoFit/>
          </a:bodyPr>
          <a:lstStyle/>
          <a:p>
            <a:pPr>
              <a:tabLst>
                <a:tab pos="180975" algn="r"/>
                <a:tab pos="2251075" algn="l"/>
              </a:tabLst>
            </a:pPr>
            <a:endParaRPr lang="en-US"/>
          </a:p>
        </p:txBody>
      </p:sp>
      <p:pic>
        <p:nvPicPr>
          <p:cNvPr id="19465" name="Picture 36"/>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42988" y="1844675"/>
            <a:ext cx="2171700" cy="3543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6" name="Picture 37" descr="m9"/>
          <p:cNvPicPr>
            <a:picLocks noChangeAspect="1" noChangeArrowheads="1"/>
          </p:cNvPicPr>
          <p:nvPr/>
        </p:nvPicPr>
        <p:blipFill>
          <a:blip r:embed="rId3">
            <a:extLst>
              <a:ext uri="{28A0092B-C50C-407E-A947-70E740481C1C}">
                <a14:useLocalDpi xmlns:a14="http://schemas.microsoft.com/office/drawing/2010/main" val="0"/>
              </a:ext>
            </a:extLst>
          </a:blip>
          <a:srcRect l="11841" t="28479" r="28482" b="22241"/>
          <a:stretch>
            <a:fillRect/>
          </a:stretch>
        </p:blipFill>
        <p:spPr bwMode="auto">
          <a:xfrm>
            <a:off x="3924300" y="1844675"/>
            <a:ext cx="4319588" cy="3552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67" name="Text Box 38"/>
          <p:cNvSpPr txBox="1">
            <a:spLocks noChangeArrowheads="1"/>
          </p:cNvSpPr>
          <p:nvPr/>
        </p:nvSpPr>
        <p:spPr bwMode="auto">
          <a:xfrm>
            <a:off x="411163" y="5516563"/>
            <a:ext cx="2990819"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ZA">
                <a:solidFill>
                  <a:schemeClr val="accent2">
                    <a:lumMod val="75000"/>
                  </a:schemeClr>
                </a:solidFill>
                <a:latin typeface="+mn-lt"/>
              </a:rPr>
              <a:t>FE model with surrounding </a:t>
            </a:r>
          </a:p>
          <a:p>
            <a:pPr eaLnBrk="1" hangingPunct="1"/>
            <a:r>
              <a:rPr lang="en-ZA">
                <a:solidFill>
                  <a:schemeClr val="accent2">
                    <a:lumMod val="75000"/>
                  </a:schemeClr>
                </a:solidFill>
                <a:latin typeface="+mn-lt"/>
              </a:rPr>
              <a:t>bone omitted</a:t>
            </a:r>
            <a:endParaRPr lang="en-US">
              <a:solidFill>
                <a:schemeClr val="accent2">
                  <a:lumMod val="75000"/>
                </a:schemeClr>
              </a:solidFill>
              <a:latin typeface="+mn-lt"/>
            </a:endParaRPr>
          </a:p>
        </p:txBody>
      </p:sp>
      <p:sp>
        <p:nvSpPr>
          <p:cNvPr id="19468" name="Text Box 39"/>
          <p:cNvSpPr txBox="1">
            <a:spLocks noChangeArrowheads="1"/>
          </p:cNvSpPr>
          <p:nvPr/>
        </p:nvSpPr>
        <p:spPr bwMode="auto">
          <a:xfrm>
            <a:off x="4138613" y="5516563"/>
            <a:ext cx="3775521"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ZA">
                <a:solidFill>
                  <a:schemeClr val="accent2">
                    <a:lumMod val="75000"/>
                  </a:schemeClr>
                </a:solidFill>
                <a:latin typeface="+mn-lt"/>
              </a:rPr>
              <a:t>Potential distribution predicted as</a:t>
            </a:r>
          </a:p>
          <a:p>
            <a:pPr eaLnBrk="1" hangingPunct="1"/>
            <a:r>
              <a:rPr lang="en-ZA">
                <a:solidFill>
                  <a:schemeClr val="accent2">
                    <a:lumMod val="75000"/>
                  </a:schemeClr>
                </a:solidFill>
                <a:latin typeface="+mn-lt"/>
              </a:rPr>
              <a:t>a result of intracochlear stimulation</a:t>
            </a:r>
            <a:endParaRPr lang="en-US">
              <a:solidFill>
                <a:schemeClr val="accent2">
                  <a:lumMod val="75000"/>
                </a:schemeClr>
              </a:solidFill>
              <a:latin typeface="+mn-lt"/>
            </a:endParaRPr>
          </a:p>
        </p:txBody>
      </p:sp>
    </p:spTree>
    <p:extLst>
      <p:ext uri="{BB962C8B-B14F-4D97-AF65-F5344CB8AC3E}">
        <p14:creationId xmlns:p14="http://schemas.microsoft.com/office/powerpoint/2010/main" val="9108593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p:cNvSpPr>
          <p:nvPr>
            <p:ph type="title"/>
          </p:nvPr>
        </p:nvSpPr>
        <p:spPr>
          <a:xfrm>
            <a:off x="540000" y="360000"/>
            <a:ext cx="7772400" cy="1143000"/>
          </a:xfrm>
        </p:spPr>
        <p:txBody>
          <a:bodyPr/>
          <a:lstStyle/>
          <a:p>
            <a:r>
              <a:rPr lang="en-ZA" sz="3200" smtClean="0">
                <a:latin typeface="Arial Rounded MT Bold" pitchFamily="34" charset="0"/>
              </a:rPr>
              <a:t>Basic form of neural models</a:t>
            </a:r>
            <a:endParaRPr lang="en-US" sz="3200" smtClean="0">
              <a:latin typeface="Arial Rounded MT Bold" pitchFamily="34" charset="0"/>
            </a:endParaRPr>
          </a:p>
        </p:txBody>
      </p:sp>
      <p:pic>
        <p:nvPicPr>
          <p:cNvPr id="24579"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60488" y="1304925"/>
            <a:ext cx="6418262" cy="261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80"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3913" y="4043363"/>
            <a:ext cx="4359275"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81"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0263" y="4598988"/>
            <a:ext cx="4352925" cy="414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82"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18113" y="4043363"/>
            <a:ext cx="1892300" cy="977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83" name="Picture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18113" y="5057775"/>
            <a:ext cx="2041525" cy="56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84" name="Picture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73338" y="5048250"/>
            <a:ext cx="2609850" cy="164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85" name="Picture 1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18113" y="5659438"/>
            <a:ext cx="1358900"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86" name="Picture 1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640513" y="5659438"/>
            <a:ext cx="927100" cy="4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87" name="Picture 1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156450" y="4043363"/>
            <a:ext cx="1682750" cy="108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3434070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540000" y="360000"/>
            <a:ext cx="7772400" cy="1143000"/>
          </a:xfrm>
        </p:spPr>
        <p:txBody>
          <a:bodyPr/>
          <a:lstStyle/>
          <a:p>
            <a:r>
              <a:rPr lang="en-ZA" sz="3200" smtClean="0">
                <a:latin typeface="Arial Rounded MT Bold" pitchFamily="34" charset="0"/>
              </a:rPr>
              <a:t>Generation of user-specific models</a:t>
            </a:r>
            <a:endParaRPr lang="en-GB" sz="3200" smtClean="0">
              <a:latin typeface="Arial Rounded MT Bold" pitchFamily="34" charset="0"/>
            </a:endParaRPr>
          </a:p>
        </p:txBody>
      </p:sp>
      <p:pic>
        <p:nvPicPr>
          <p:cNvPr id="512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45625" y="1210431"/>
            <a:ext cx="6652751" cy="50268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9603519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glh.co.za/images/offices/corporate/L/vodacom-corporate-park-2.jpg"/>
          <p:cNvPicPr>
            <a:picLocks noChangeAspect="1" noChangeArrowheads="1"/>
          </p:cNvPicPr>
          <p:nvPr/>
        </p:nvPicPr>
        <p:blipFill rotWithShape="1">
          <a:blip r:embed="rId2">
            <a:lum bright="70000" contrast="-70000"/>
            <a:extLst>
              <a:ext uri="{28A0092B-C50C-407E-A947-70E740481C1C}">
                <a14:useLocalDpi xmlns:a14="http://schemas.microsoft.com/office/drawing/2010/main" val="0"/>
              </a:ext>
            </a:extLst>
          </a:blip>
          <a:srcRect l="17683" r="15651"/>
          <a:stretch/>
        </p:blipFill>
        <p:spPr bwMode="auto">
          <a:xfrm>
            <a:off x="0" y="0"/>
            <a:ext cx="9144001"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540000" y="360000"/>
            <a:ext cx="7772400" cy="1143000"/>
          </a:xfrm>
        </p:spPr>
        <p:txBody>
          <a:bodyPr/>
          <a:lstStyle/>
          <a:p>
            <a:r>
              <a:rPr lang="en-ZA" sz="3200" smtClean="0">
                <a:solidFill>
                  <a:schemeClr val="accent1">
                    <a:lumMod val="50000"/>
                  </a:schemeClr>
                </a:solidFill>
                <a:latin typeface="Arial Rounded MT Bold" pitchFamily="34" charset="0"/>
              </a:rPr>
              <a:t>EPY423</a:t>
            </a:r>
            <a:endParaRPr lang="en-ZA" sz="3200">
              <a:solidFill>
                <a:schemeClr val="accent1">
                  <a:lumMod val="50000"/>
                </a:schemeClr>
              </a:solidFill>
              <a:latin typeface="Arial Rounded MT Bold" pitchFamily="34" charset="0"/>
            </a:endParaRPr>
          </a:p>
        </p:txBody>
      </p:sp>
      <p:sp>
        <p:nvSpPr>
          <p:cNvPr id="3" name="Content Placeholder 2"/>
          <p:cNvSpPr>
            <a:spLocks noGrp="1"/>
          </p:cNvSpPr>
          <p:nvPr>
            <p:ph idx="1"/>
          </p:nvPr>
        </p:nvSpPr>
        <p:spPr>
          <a:xfrm>
            <a:off x="540000" y="1260000"/>
            <a:ext cx="7772400" cy="4114800"/>
          </a:xfrm>
        </p:spPr>
        <p:txBody>
          <a:bodyPr/>
          <a:lstStyle/>
          <a:p>
            <a:r>
              <a:rPr lang="en-ZA" sz="2000" smtClean="0">
                <a:solidFill>
                  <a:schemeClr val="accent1">
                    <a:lumMod val="75000"/>
                  </a:schemeClr>
                </a:solidFill>
              </a:rPr>
              <a:t>Vacation work and report module </a:t>
            </a:r>
            <a:r>
              <a:rPr lang="en-ZA" sz="2000" smtClean="0">
                <a:solidFill>
                  <a:schemeClr val="accent1">
                    <a:lumMod val="75000"/>
                  </a:schemeClr>
                </a:solidFill>
              </a:rPr>
              <a:t>usually taken </a:t>
            </a:r>
            <a:r>
              <a:rPr lang="en-ZA" sz="2000" smtClean="0">
                <a:solidFill>
                  <a:schemeClr val="accent1">
                    <a:lumMod val="75000"/>
                  </a:schemeClr>
                </a:solidFill>
              </a:rPr>
              <a:t>in 4</a:t>
            </a:r>
            <a:r>
              <a:rPr lang="en-ZA" sz="2000" baseline="30000" smtClean="0">
                <a:solidFill>
                  <a:schemeClr val="accent1">
                    <a:lumMod val="75000"/>
                  </a:schemeClr>
                </a:solidFill>
              </a:rPr>
              <a:t>th</a:t>
            </a:r>
            <a:r>
              <a:rPr lang="en-ZA" sz="2000" smtClean="0">
                <a:solidFill>
                  <a:schemeClr val="accent1">
                    <a:lumMod val="75000"/>
                  </a:schemeClr>
                </a:solidFill>
              </a:rPr>
              <a:t> year</a:t>
            </a:r>
          </a:p>
          <a:p>
            <a:r>
              <a:rPr lang="en-ZA" sz="2000" smtClean="0">
                <a:solidFill>
                  <a:schemeClr val="accent1">
                    <a:lumMod val="75000"/>
                  </a:schemeClr>
                </a:solidFill>
              </a:rPr>
              <a:t>20 x 8-hour days (absolute minimum)</a:t>
            </a:r>
          </a:p>
          <a:p>
            <a:r>
              <a:rPr lang="en-ZA" sz="2000" smtClean="0">
                <a:solidFill>
                  <a:schemeClr val="accent1">
                    <a:lumMod val="75000"/>
                  </a:schemeClr>
                </a:solidFill>
              </a:rPr>
              <a:t>Proper vacation work opportunities for June/July recess </a:t>
            </a:r>
            <a:r>
              <a:rPr lang="en-ZA" sz="2000" smtClean="0">
                <a:solidFill>
                  <a:schemeClr val="accent1">
                    <a:lumMod val="75000"/>
                  </a:schemeClr>
                </a:solidFill>
              </a:rPr>
              <a:t>may be available </a:t>
            </a:r>
            <a:r>
              <a:rPr lang="en-ZA" sz="2000" smtClean="0">
                <a:solidFill>
                  <a:schemeClr val="accent1">
                    <a:lumMod val="75000"/>
                  </a:schemeClr>
                </a:solidFill>
              </a:rPr>
              <a:t>through </a:t>
            </a:r>
            <a:r>
              <a:rPr lang="en-ZA" sz="2000">
                <a:solidFill>
                  <a:schemeClr val="accent1">
                    <a:lumMod val="75000"/>
                  </a:schemeClr>
                </a:solidFill>
              </a:rPr>
              <a:t>community service office of </a:t>
            </a:r>
            <a:r>
              <a:rPr lang="en-ZA" sz="2000" smtClean="0">
                <a:solidFill>
                  <a:schemeClr val="accent1">
                    <a:lumMod val="75000"/>
                  </a:schemeClr>
                </a:solidFill>
              </a:rPr>
              <a:t>UP </a:t>
            </a:r>
          </a:p>
          <a:p>
            <a:pPr lvl="1"/>
            <a:r>
              <a:rPr lang="en-ZA" sz="1600">
                <a:solidFill>
                  <a:schemeClr val="accent1">
                    <a:lumMod val="75000"/>
                  </a:schemeClr>
                </a:solidFill>
              </a:rPr>
              <a:t>M</a:t>
            </a:r>
            <a:r>
              <a:rPr lang="en-ZA" sz="1600" smtClean="0">
                <a:solidFill>
                  <a:schemeClr val="accent1">
                    <a:lumMod val="75000"/>
                  </a:schemeClr>
                </a:solidFill>
              </a:rPr>
              <a:t>s Gernia van Niekerk</a:t>
            </a:r>
          </a:p>
          <a:p>
            <a:pPr lvl="1"/>
            <a:r>
              <a:rPr lang="en-ZA" sz="1600" smtClean="0">
                <a:solidFill>
                  <a:schemeClr val="accent1">
                    <a:lumMod val="75000"/>
                  </a:schemeClr>
                </a:solidFill>
              </a:rPr>
              <a:t>You </a:t>
            </a:r>
            <a:r>
              <a:rPr lang="en-ZA" sz="1600" smtClean="0">
                <a:solidFill>
                  <a:schemeClr val="accent1">
                    <a:lumMod val="75000"/>
                  </a:schemeClr>
                </a:solidFill>
              </a:rPr>
              <a:t>must </a:t>
            </a:r>
            <a:r>
              <a:rPr lang="en-ZA" sz="1600" smtClean="0">
                <a:solidFill>
                  <a:schemeClr val="accent1">
                    <a:lumMod val="75000"/>
                  </a:schemeClr>
                </a:solidFill>
              </a:rPr>
              <a:t>also </a:t>
            </a:r>
            <a:r>
              <a:rPr lang="en-ZA" sz="1600" smtClean="0">
                <a:solidFill>
                  <a:schemeClr val="accent1">
                    <a:lumMod val="75000"/>
                  </a:schemeClr>
                </a:solidFill>
              </a:rPr>
              <a:t>try to arrange </a:t>
            </a:r>
            <a:r>
              <a:rPr lang="en-ZA" sz="1600" smtClean="0">
                <a:solidFill>
                  <a:schemeClr val="accent1">
                    <a:lumMod val="75000"/>
                  </a:schemeClr>
                </a:solidFill>
              </a:rPr>
              <a:t>your own vacation work</a:t>
            </a:r>
          </a:p>
          <a:p>
            <a:r>
              <a:rPr lang="en-ZA" sz="2000" smtClean="0">
                <a:solidFill>
                  <a:schemeClr val="accent1">
                    <a:lumMod val="75000"/>
                  </a:schemeClr>
                </a:solidFill>
              </a:rPr>
              <a:t>Register </a:t>
            </a:r>
            <a:r>
              <a:rPr lang="en-ZA" sz="2000" smtClean="0">
                <a:solidFill>
                  <a:schemeClr val="accent1">
                    <a:lumMod val="75000"/>
                  </a:schemeClr>
                </a:solidFill>
              </a:rPr>
              <a:t>for placement </a:t>
            </a:r>
            <a:r>
              <a:rPr lang="en-ZA" sz="2000" smtClean="0">
                <a:solidFill>
                  <a:schemeClr val="accent1">
                    <a:lumMod val="75000"/>
                  </a:schemeClr>
                </a:solidFill>
              </a:rPr>
              <a:t>via EECE Undergraduate ClickUP when it becomes available.</a:t>
            </a:r>
            <a:endParaRPr lang="en-ZA" sz="2000" u="sng" smtClean="0">
              <a:solidFill>
                <a:schemeClr val="accent1">
                  <a:lumMod val="75000"/>
                </a:schemeClr>
              </a:solidFill>
            </a:endParaRPr>
          </a:p>
          <a:p>
            <a:r>
              <a:rPr lang="en-ZA" sz="2000" smtClean="0">
                <a:solidFill>
                  <a:schemeClr val="accent1">
                    <a:lumMod val="75000"/>
                  </a:schemeClr>
                </a:solidFill>
              </a:rPr>
              <a:t>Report will be fill-in on </a:t>
            </a:r>
            <a:r>
              <a:rPr lang="en-ZA" sz="2000" smtClean="0">
                <a:solidFill>
                  <a:schemeClr val="accent1">
                    <a:lumMod val="75000"/>
                  </a:schemeClr>
                </a:solidFill>
              </a:rPr>
              <a:t>EPY ClickUp website – available as soon as you register for the module.</a:t>
            </a:r>
            <a:endParaRPr lang="en-ZA" sz="2000">
              <a:solidFill>
                <a:schemeClr val="accent1">
                  <a:lumMod val="75000"/>
                </a:schemeClr>
              </a:solidFill>
            </a:endParaRPr>
          </a:p>
        </p:txBody>
      </p:sp>
      <p:pic>
        <p:nvPicPr>
          <p:cNvPr id="6" name="Picture 5"/>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1092" y="6164094"/>
            <a:ext cx="1829308" cy="644630"/>
          </a:xfrm>
          <a:prstGeom prst="rect">
            <a:avLst/>
          </a:prstGeom>
        </p:spPr>
      </p:pic>
      <p:sp>
        <p:nvSpPr>
          <p:cNvPr id="7" name="TextBox 6"/>
          <p:cNvSpPr txBox="1"/>
          <p:nvPr/>
        </p:nvSpPr>
        <p:spPr>
          <a:xfrm>
            <a:off x="5200292" y="6604084"/>
            <a:ext cx="3943708" cy="253916"/>
          </a:xfrm>
          <a:prstGeom prst="rect">
            <a:avLst/>
          </a:prstGeom>
          <a:noFill/>
        </p:spPr>
        <p:txBody>
          <a:bodyPr wrap="none" rtlCol="0">
            <a:spAutoFit/>
          </a:bodyPr>
          <a:lstStyle/>
          <a:p>
            <a:r>
              <a:rPr lang="en-ZA" sz="1050" smtClean="0">
                <a:solidFill>
                  <a:schemeClr val="accent1">
                    <a:lumMod val="50000"/>
                  </a:schemeClr>
                </a:solidFill>
              </a:rPr>
              <a:t>Department of Electrical, Electronic and Computer Engineering</a:t>
            </a:r>
            <a:endParaRPr lang="en-ZA" sz="1050">
              <a:solidFill>
                <a:schemeClr val="accent1">
                  <a:lumMod val="50000"/>
                </a:schemeClr>
              </a:solidFill>
            </a:endParaRPr>
          </a:p>
        </p:txBody>
      </p:sp>
    </p:spTree>
    <p:extLst>
      <p:ext uri="{BB962C8B-B14F-4D97-AF65-F5344CB8AC3E}">
        <p14:creationId xmlns:p14="http://schemas.microsoft.com/office/powerpoint/2010/main" val="256142475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0000" y="360000"/>
            <a:ext cx="7772400" cy="1143000"/>
          </a:xfrm>
        </p:spPr>
        <p:txBody>
          <a:bodyPr/>
          <a:lstStyle/>
          <a:p>
            <a:r>
              <a:rPr lang="en-ZA" sz="3200" smtClean="0">
                <a:latin typeface="Arial Rounded MT Bold" pitchFamily="34" charset="0"/>
              </a:rPr>
              <a:t>User-specific models</a:t>
            </a:r>
            <a:endParaRPr lang="en-ZA" sz="3200">
              <a:latin typeface="Arial Rounded MT Bold" pitchFamily="34" charset="0"/>
            </a:endParaRP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4851" y="1215338"/>
            <a:ext cx="6076780" cy="50345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2988906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6" name="Rectangle 4"/>
          <p:cNvSpPr>
            <a:spLocks/>
          </p:cNvSpPr>
          <p:nvPr/>
        </p:nvSpPr>
        <p:spPr bwMode="auto">
          <a:xfrm>
            <a:off x="540000" y="360000"/>
            <a:ext cx="7212013"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marL="400050" indent="-400050" eaLnBrk="0" hangingPunct="0"/>
            <a:r>
              <a:rPr lang="en-ZA" sz="3200" b="1">
                <a:solidFill>
                  <a:schemeClr val="accent2">
                    <a:lumMod val="75000"/>
                  </a:schemeClr>
                </a:solidFill>
                <a:latin typeface="Arial Rounded MT Bold" pitchFamily="34" charset="0"/>
              </a:rPr>
              <a:t>Opportunities</a:t>
            </a:r>
            <a:endParaRPr lang="en-US" sz="3600" b="1">
              <a:solidFill>
                <a:schemeClr val="accent2">
                  <a:lumMod val="75000"/>
                </a:schemeClr>
              </a:solidFill>
              <a:latin typeface="Arial Rounded MT Bold" pitchFamily="34" charset="0"/>
            </a:endParaRPr>
          </a:p>
        </p:txBody>
      </p:sp>
      <p:sp>
        <p:nvSpPr>
          <p:cNvPr id="74757" name="Rectangle 5"/>
          <p:cNvSpPr>
            <a:spLocks/>
          </p:cNvSpPr>
          <p:nvPr/>
        </p:nvSpPr>
        <p:spPr bwMode="auto">
          <a:xfrm>
            <a:off x="540000" y="1260000"/>
            <a:ext cx="8516937" cy="4354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eaLnBrk="0" hangingPunct="0">
              <a:spcBef>
                <a:spcPts val="0"/>
              </a:spcBef>
              <a:spcAft>
                <a:spcPts val="1200"/>
              </a:spcAft>
              <a:buFont typeface="Arial" charset="0"/>
              <a:buChar char="•"/>
            </a:pPr>
            <a:r>
              <a:rPr lang="en-ZA" sz="2000" dirty="0">
                <a:solidFill>
                  <a:schemeClr val="accent2">
                    <a:lumMod val="75000"/>
                  </a:schemeClr>
                </a:solidFill>
                <a:latin typeface="+mn-lt"/>
                <a:cs typeface="Arial" pitchFamily="34" charset="0"/>
              </a:rPr>
              <a:t>Our research group is internationally recognised and respected.</a:t>
            </a:r>
          </a:p>
          <a:p>
            <a:pPr marL="342900" indent="-342900" eaLnBrk="0" hangingPunct="0">
              <a:spcBef>
                <a:spcPts val="0"/>
              </a:spcBef>
              <a:spcAft>
                <a:spcPts val="1200"/>
              </a:spcAft>
              <a:buFont typeface="Arial" charset="0"/>
              <a:buChar char="•"/>
            </a:pPr>
            <a:r>
              <a:rPr lang="en-ZA" sz="2000" dirty="0">
                <a:solidFill>
                  <a:schemeClr val="accent2">
                    <a:lumMod val="75000"/>
                  </a:schemeClr>
                </a:solidFill>
                <a:latin typeface="+mn-lt"/>
                <a:cs typeface="Arial" pitchFamily="34" charset="0"/>
              </a:rPr>
              <a:t>We publish our research in leading international journals.</a:t>
            </a:r>
          </a:p>
          <a:p>
            <a:pPr marL="342900" indent="-342900" eaLnBrk="0" hangingPunct="0">
              <a:spcBef>
                <a:spcPts val="0"/>
              </a:spcBef>
              <a:spcAft>
                <a:spcPts val="1200"/>
              </a:spcAft>
              <a:buFont typeface="Arial" charset="0"/>
              <a:buChar char="•"/>
            </a:pPr>
            <a:r>
              <a:rPr lang="en-US" sz="2000" dirty="0">
                <a:solidFill>
                  <a:schemeClr val="accent2">
                    <a:lumMod val="75000"/>
                  </a:schemeClr>
                </a:solidFill>
                <a:latin typeface="+mn-lt"/>
                <a:cs typeface="Arial" pitchFamily="34" charset="0"/>
              </a:rPr>
              <a:t>If you are interested to apply your engineering skills to solve problems in neuroscience, perception, music perception, cochlear implants or psychoacoustics, postgraduate studies in the bioengineering group are for you!</a:t>
            </a:r>
          </a:p>
          <a:p>
            <a:pPr marL="342900" indent="-342900" eaLnBrk="0" hangingPunct="0">
              <a:spcBef>
                <a:spcPts val="0"/>
              </a:spcBef>
              <a:spcAft>
                <a:spcPts val="1200"/>
              </a:spcAft>
              <a:buFont typeface="Arial" charset="0"/>
              <a:buChar char="•"/>
            </a:pPr>
            <a:r>
              <a:rPr lang="en-US" sz="2000" dirty="0">
                <a:solidFill>
                  <a:schemeClr val="accent2">
                    <a:lumMod val="75000"/>
                  </a:schemeClr>
                </a:solidFill>
                <a:latin typeface="+mn-lt"/>
                <a:cs typeface="Arial" pitchFamily="34" charset="0"/>
              </a:rPr>
              <a:t>Talk to me or Prof Johan </a:t>
            </a:r>
            <a:r>
              <a:rPr lang="en-US" sz="2000" dirty="0" err="1">
                <a:solidFill>
                  <a:schemeClr val="accent2">
                    <a:lumMod val="75000"/>
                  </a:schemeClr>
                </a:solidFill>
                <a:latin typeface="+mn-lt"/>
                <a:cs typeface="Arial" pitchFamily="34" charset="0"/>
              </a:rPr>
              <a:t>Hanekom</a:t>
            </a:r>
            <a:r>
              <a:rPr lang="en-US" sz="2000" dirty="0">
                <a:solidFill>
                  <a:schemeClr val="accent2">
                    <a:lumMod val="75000"/>
                  </a:schemeClr>
                </a:solidFill>
                <a:latin typeface="+mn-lt"/>
                <a:cs typeface="Arial" pitchFamily="34" charset="0"/>
              </a:rPr>
              <a:t> about opportunities for full-time postgraduate study. </a:t>
            </a:r>
            <a:endParaRPr lang="en-ZA" sz="2000" dirty="0">
              <a:solidFill>
                <a:schemeClr val="accent2">
                  <a:lumMod val="75000"/>
                </a:schemeClr>
              </a:solidFill>
              <a:latin typeface="+mn-lt"/>
              <a:cs typeface="Arial" pitchFamily="34" charset="0"/>
            </a:endParaRPr>
          </a:p>
        </p:txBody>
      </p:sp>
    </p:spTree>
    <p:extLst>
      <p:ext uri="{BB962C8B-B14F-4D97-AF65-F5344CB8AC3E}">
        <p14:creationId xmlns:p14="http://schemas.microsoft.com/office/powerpoint/2010/main" val="99501325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a:xfrm>
            <a:off x="941991" y="1363717"/>
            <a:ext cx="7260019" cy="3168869"/>
          </a:xfrm>
        </p:spPr>
        <p:txBody>
          <a:bodyPr/>
          <a:lstStyle/>
          <a:p>
            <a:pPr algn="ctr"/>
            <a:r>
              <a:rPr lang="en-ZA" sz="2400" dirty="0" smtClean="0">
                <a:solidFill>
                  <a:schemeClr val="accent2">
                    <a:lumMod val="50000"/>
                  </a:schemeClr>
                </a:solidFill>
              </a:rPr>
              <a:t>EMK310</a:t>
            </a:r>
            <a:br>
              <a:rPr lang="en-ZA" sz="2400" dirty="0" smtClean="0">
                <a:solidFill>
                  <a:schemeClr val="accent2">
                    <a:lumMod val="50000"/>
                  </a:schemeClr>
                </a:solidFill>
              </a:rPr>
            </a:br>
            <a:r>
              <a:rPr lang="en-ZA" sz="3200" dirty="0" smtClean="0">
                <a:solidFill>
                  <a:schemeClr val="accent2">
                    <a:lumMod val="50000"/>
                  </a:schemeClr>
                </a:solidFill>
              </a:rPr>
              <a:t>Lecture </a:t>
            </a:r>
            <a:r>
              <a:rPr lang="en-ZA" sz="3200" dirty="0">
                <a:solidFill>
                  <a:schemeClr val="accent2">
                    <a:lumMod val="50000"/>
                  </a:schemeClr>
                </a:solidFill>
              </a:rPr>
              <a:t>1</a:t>
            </a:r>
            <a:br>
              <a:rPr lang="en-ZA" sz="3200" dirty="0">
                <a:solidFill>
                  <a:schemeClr val="accent2">
                    <a:lumMod val="50000"/>
                  </a:schemeClr>
                </a:solidFill>
              </a:rPr>
            </a:br>
            <a:r>
              <a:rPr lang="en-ZA" sz="2800" dirty="0">
                <a:solidFill>
                  <a:schemeClr val="accent2">
                    <a:lumMod val="50000"/>
                  </a:schemeClr>
                </a:solidFill>
              </a:rPr>
              <a:t>Introduction to </a:t>
            </a:r>
            <a:r>
              <a:rPr lang="en-ZA" sz="2800" dirty="0" smtClean="0">
                <a:solidFill>
                  <a:schemeClr val="accent2">
                    <a:lumMod val="50000"/>
                  </a:schemeClr>
                </a:solidFill>
              </a:rPr>
              <a:t>Microcontrollers &amp; PIC</a:t>
            </a:r>
            <a:r>
              <a:rPr lang="en-ZA" sz="3200" dirty="0" smtClean="0">
                <a:solidFill>
                  <a:schemeClr val="accent2">
                    <a:lumMod val="50000"/>
                  </a:schemeClr>
                </a:solidFill>
              </a:rPr>
              <a:t/>
            </a:r>
            <a:br>
              <a:rPr lang="en-ZA" sz="3200" dirty="0" smtClean="0">
                <a:solidFill>
                  <a:schemeClr val="accent2">
                    <a:lumMod val="50000"/>
                  </a:schemeClr>
                </a:solidFill>
              </a:rPr>
            </a:br>
            <a:r>
              <a:rPr lang="en-ZA" sz="2400" dirty="0" smtClean="0">
                <a:solidFill>
                  <a:schemeClr val="accent2">
                    <a:lumMod val="50000"/>
                  </a:schemeClr>
                </a:solidFill>
              </a:rPr>
              <a:t>Theory &amp; Application</a:t>
            </a:r>
            <a:r>
              <a:rPr lang="en-ZA" sz="3200" dirty="0">
                <a:solidFill>
                  <a:schemeClr val="accent2">
                    <a:lumMod val="50000"/>
                  </a:schemeClr>
                </a:solidFill>
              </a:rPr>
              <a:t/>
            </a:r>
            <a:br>
              <a:rPr lang="en-ZA" sz="3200" dirty="0">
                <a:solidFill>
                  <a:schemeClr val="accent2">
                    <a:lumMod val="50000"/>
                  </a:schemeClr>
                </a:solidFill>
              </a:rPr>
            </a:br>
            <a:r>
              <a:rPr lang="en-ZA" dirty="0" smtClean="0">
                <a:solidFill>
                  <a:srgbClr val="687596"/>
                </a:solidFill>
              </a:rPr>
              <a:t/>
            </a:r>
            <a:br>
              <a:rPr lang="en-ZA" dirty="0" smtClean="0">
                <a:solidFill>
                  <a:srgbClr val="687596"/>
                </a:solidFill>
              </a:rPr>
            </a:br>
            <a:r>
              <a:rPr lang="en-ZA" sz="1600" dirty="0" smtClean="0"/>
              <a:t>Professor </a:t>
            </a:r>
            <a:r>
              <a:rPr lang="en-ZA" sz="1600"/>
              <a:t>Tania </a:t>
            </a:r>
            <a:r>
              <a:rPr lang="en-ZA" sz="1600" smtClean="0"/>
              <a:t>Hanekom</a:t>
            </a:r>
            <a:br>
              <a:rPr lang="en-ZA" sz="1600" smtClean="0"/>
            </a:br>
            <a:r>
              <a:rPr lang="en-ZA" sz="1600" b="0" smtClean="0"/>
              <a:t>tania.hanekom@up.ac.za</a:t>
            </a:r>
            <a:br>
              <a:rPr lang="en-ZA" sz="1600" b="0" smtClean="0"/>
            </a:br>
            <a:r>
              <a:rPr lang="en-ZA" sz="1600" b="0" smtClean="0"/>
              <a:t/>
            </a:r>
            <a:br>
              <a:rPr lang="en-ZA" sz="1600" b="0" smtClean="0"/>
            </a:br>
            <a:r>
              <a:rPr lang="en-ZA" sz="1050" b="0" smtClean="0"/>
              <a:t>Copyright reserved by University of Pretoria</a:t>
            </a:r>
            <a:r>
              <a:rPr lang="en-ZA" dirty="0">
                <a:solidFill>
                  <a:schemeClr val="accent2">
                    <a:lumMod val="75000"/>
                  </a:schemeClr>
                </a:solidFill>
              </a:rPr>
              <a:t/>
            </a:r>
            <a:br>
              <a:rPr lang="en-ZA" dirty="0">
                <a:solidFill>
                  <a:schemeClr val="accent2">
                    <a:lumMod val="75000"/>
                  </a:schemeClr>
                </a:solidFill>
              </a:rPr>
            </a:br>
            <a:endParaRPr lang="en-GB" dirty="0">
              <a:solidFill>
                <a:schemeClr val="accent2">
                  <a:lumMod val="75000"/>
                </a:schemeClr>
              </a:solidFill>
            </a:endParaRPr>
          </a:p>
        </p:txBody>
      </p:sp>
      <p:sp>
        <p:nvSpPr>
          <p:cNvPr id="2" name="TextBox 1"/>
          <p:cNvSpPr txBox="1"/>
          <p:nvPr/>
        </p:nvSpPr>
        <p:spPr>
          <a:xfrm>
            <a:off x="1800000" y="5040000"/>
            <a:ext cx="4971104" cy="1169551"/>
          </a:xfrm>
          <a:prstGeom prst="rect">
            <a:avLst/>
          </a:prstGeom>
          <a:noFill/>
        </p:spPr>
        <p:txBody>
          <a:bodyPr wrap="none" rtlCol="0">
            <a:spAutoFit/>
          </a:bodyPr>
          <a:lstStyle/>
          <a:p>
            <a:r>
              <a:rPr lang="en-ZA" sz="1400" b="0" u="sng" dirty="0" smtClean="0">
                <a:solidFill>
                  <a:schemeClr val="accent2">
                    <a:lumMod val="75000"/>
                  </a:schemeClr>
                </a:solidFill>
                <a:latin typeface="Tahoma" pitchFamily="34" charset="0"/>
                <a:ea typeface="Tahoma" pitchFamily="34" charset="0"/>
                <a:cs typeface="Tahoma" pitchFamily="34" charset="0"/>
              </a:rPr>
              <a:t>References</a:t>
            </a:r>
            <a:r>
              <a:rPr lang="en-ZA" sz="1400" b="0" dirty="0" smtClean="0">
                <a:solidFill>
                  <a:schemeClr val="accent2">
                    <a:lumMod val="75000"/>
                  </a:schemeClr>
                </a:solidFill>
                <a:latin typeface="Tahoma" pitchFamily="34" charset="0"/>
                <a:ea typeface="Tahoma" pitchFamily="34" charset="0"/>
                <a:cs typeface="Tahoma" pitchFamily="34" charset="0"/>
              </a:rPr>
              <a:t>:</a:t>
            </a:r>
          </a:p>
          <a:p>
            <a:pPr marL="342900" indent="-342900">
              <a:buFont typeface="Arial" pitchFamily="34" charset="0"/>
              <a:buChar char="•"/>
            </a:pPr>
            <a:r>
              <a:rPr lang="en-ZA" sz="1400" dirty="0" smtClean="0">
                <a:solidFill>
                  <a:schemeClr val="accent2">
                    <a:lumMod val="75000"/>
                  </a:schemeClr>
                </a:solidFill>
                <a:latin typeface="Tahoma" pitchFamily="34" charset="0"/>
                <a:ea typeface="Tahoma" pitchFamily="34" charset="0"/>
                <a:cs typeface="Tahoma" pitchFamily="34" charset="0"/>
              </a:rPr>
              <a:t>Bolton chapter 1</a:t>
            </a:r>
          </a:p>
          <a:p>
            <a:pPr marL="342900" indent="-342900">
              <a:buFont typeface="Arial" pitchFamily="34" charset="0"/>
              <a:buChar char="•"/>
              <a:defRPr/>
            </a:pPr>
            <a:r>
              <a:rPr lang="en-ZA" sz="1400" smtClean="0">
                <a:solidFill>
                  <a:schemeClr val="accent2">
                    <a:lumMod val="75000"/>
                  </a:schemeClr>
                </a:solidFill>
                <a:latin typeface="Tahoma" pitchFamily="34" charset="0"/>
                <a:cs typeface="Tahoma" pitchFamily="34" charset="0"/>
              </a:rPr>
              <a:t>Projects.pdf</a:t>
            </a:r>
            <a:endParaRPr lang="en-ZA" sz="1400" dirty="0">
              <a:solidFill>
                <a:schemeClr val="accent2">
                  <a:lumMod val="75000"/>
                </a:schemeClr>
              </a:solidFill>
              <a:latin typeface="Tahoma" pitchFamily="34" charset="0"/>
              <a:cs typeface="Tahoma" pitchFamily="34" charset="0"/>
            </a:endParaRPr>
          </a:p>
          <a:p>
            <a:pPr marL="342900" indent="-342900">
              <a:buFont typeface="Arial" pitchFamily="34" charset="0"/>
              <a:buChar char="•"/>
              <a:defRPr/>
            </a:pPr>
            <a:r>
              <a:rPr lang="en-ZA" sz="1400" dirty="0" smtClean="0">
                <a:solidFill>
                  <a:schemeClr val="accent2">
                    <a:lumMod val="75000"/>
                  </a:schemeClr>
                </a:solidFill>
                <a:latin typeface="Tahoma" pitchFamily="34" charset="0"/>
                <a:cs typeface="Tahoma" pitchFamily="34" charset="0"/>
              </a:rPr>
              <a:t>PIC18 datasheet &amp; reference manual</a:t>
            </a:r>
            <a:endParaRPr lang="en-ZA" sz="1400" dirty="0">
              <a:solidFill>
                <a:schemeClr val="accent2">
                  <a:lumMod val="75000"/>
                </a:schemeClr>
              </a:solidFill>
              <a:latin typeface="Tahoma" pitchFamily="34" charset="0"/>
              <a:cs typeface="Tahoma" pitchFamily="34" charset="0"/>
            </a:endParaRPr>
          </a:p>
          <a:p>
            <a:pPr marL="342900" indent="-342900">
              <a:buFont typeface="Arial" pitchFamily="34" charset="0"/>
              <a:buChar char="•"/>
            </a:pPr>
            <a:r>
              <a:rPr lang="en-ZA" sz="1400" b="0" dirty="0" smtClean="0">
                <a:solidFill>
                  <a:schemeClr val="accent2">
                    <a:lumMod val="75000"/>
                  </a:schemeClr>
                </a:solidFill>
                <a:latin typeface="Tahoma" pitchFamily="34" charset="0"/>
                <a:ea typeface="Tahoma" pitchFamily="34" charset="0"/>
                <a:cs typeface="Tahoma" pitchFamily="34" charset="0"/>
              </a:rPr>
              <a:t>Your own background reading in other relevant sources </a:t>
            </a:r>
          </a:p>
        </p:txBody>
      </p:sp>
      <p:sp>
        <p:nvSpPr>
          <p:cNvPr id="5" name="AutoShape 2" descr="data:image/jpeg;base64,/9j/4AAQSkZJRgABAQAAAQABAAD/2wCEAAkGBxQSEhUUEhIUFhUVFBYUFRUUFBQUFBQVFBYXFhQUFBYYHCggGBolGxQUITEhJSkrLi4uFx8zODMsNygtLisBCgoKDg0OGhAQGCwcHR8sLCwsLCwsLCwsLCwsLCwsLCwsLCwsLCwsLCwsLCwsLCwsLCwrOCw3LCwsLCsrKzcsLP/AABEIALcBEwMBIgACEQEDEQH/xAAcAAABBQEBAQAAAAAAAAAAAAAAAQMEBQYCBwj/xAA8EAABAwIEAwUGBAUEAwEAAAABAAIDBBEFEiExBkFREyJhcYEHMpGhscEUQlLwIzNictEVouHxRFOCCP/EABoBAAIDAQEAAAAAAAAAAAAAAAADAQIEBQb/xAAkEQACAgICAgIDAQEAAAAAAAAAAQIRAyESMQRBMlETImFxQv/aAAwDAQACEQMRAD8A9xSEJUhQB81e22gyYjIW7PDHHwc5ouFgI4rgjmNQvVPbE0fjZb62yH/a0W89F55UtaG5mm/1HgUuzWo2lZXxO2HT7bLo/QkpjNqrrhTCjVThuuUd55/p6euyJdWTDbo3Xs2wXTtiNXWAv+kc/j9F6jDIGhVFDA2JgDQBYWHhZVmJVrnHIznuVhk92anDlomYrI6pdkYTlB7xG3krbCqJsbQAFGwqnygAdNf+VbBwCEr2RN0uKJULVBxiryt09B48k1LidtG6nom4acvdmfv05DyV3LVIVGFO2QsJwxxJfIbvd8AOTR4LT01KAFxSw2T882UK8IpbZSc3J0jt7wAq+trgxrnuIaxoJLnGwAHNVWL8UQQaPeC87MGp9ei8+4l/F4o4MbfsgbhjdGDoZXH3j+7KXJMtDC+2jV03tJojcGbUcyCAfVOS+0akt3XPd/ax5v5WGqy9D7PCwe8xzhyyn69PGynxBtJYPppSTsWxOe0+Tmggeqi0OWNE2n47a8nLBUHXS0TvqnH8RzvNhSytH6nBth5AG6lUmIPeO5SvAPUNZ8iVNlnfaxgI05PZ/lVbReq9GY4ohM0LwSXXabX8BcfOy8XDx2hLut7bar6AkhzXBbl0trY/ReN8X4L2FQ7o85h6729VbDKtC80bp/RUyyXN+ZI57D96rUcK4wYpI3aZWSNPS1nC378VjS1wNrKZTSZT48wNtrj5gLTRn70fYdJUB7Q4HcA/EJ9eN+w/iN7hJBK8HI0ObmOrWAa+g0Xp2A47FVtcYnh2R5Y6x2IOh8iFcyyjTLZCRKgqCEIQAIQhAAhCEACEIQAJClSFAHzr7WZ7YhUjoY3a9DG35LzuWoHIeegXpntypOzr+0sbTRsv0uO7b5LzIRbjmNvFVrZri7iiScBmMYly91wu3UXI6gLdeyyhyxSSEd5z8vowf5J+C7wc56GEEe60tv4NJAVvwnFliA/qf83FZss3TRqhiiqkaWd1m+irMMjvKVKqn6eicwWDdx5rKMTpWXEBDdlGrZye63ddudZcwx81Ni13Z3h9LbzVxHGAocLrLuontoFeOikrkywEgsq7F7mN9j3i0ga2NyOSZZG92pcQpEVGL3tc9Vfk2VUeOzL4Tw6AAZbnT3HEOsfE7rUU1CAAAAAOQFlNigHRSdApjD7IyZm2RWU4agU6SsrGsaXOcAALkk2ACraXiOB4uJWH/wCgpdIiMZtWTKjDgR3bg+BsoTYS3Rzr/wB1r+hCdkxqK4aHgnoCD8U8Z2uG4VaTGJTXaIdRTgi4+PRYD2h4Znja+2rTYnwK9Lyjl+wqbHMPEkbmH8wI8jbQqHHi7ReMvR8/VUQbcX22J3XFJGBrqb6HkNxz8la19LYljvevt66ldYZQ7tdsTbTVa09CuFsjQvIcTA9zXEFpynLcHcW6L0n2MOfHU5ATZzSXjcHpfoqfA8EYxh77AXaAZLvPTvHRo5br0H2fNZHOGxljrtN3NAs0C1xfndxHw0VrbEz0mekpUiVWMoIQhAAhCEACEIQAIQhAAkKVBQB45/8AoeC8UDrbOdr9l49h1K55awC7nmzettdb9NCvbfb4B2EN+b7X6cyV5hwhG0VbRqcsb8pOg0tqPQlVk6Rqwq6NbFSdlAyFupa0Nv1PMq0w9gYAOg/7+aabHc3Tsa58nZ0P4Pu7x8yrmEZWAKtoGXPkp7362SysjtneKmNYAmoY0/ZWSFSO13kSRqUxl01KxbdHMLLqa2PRcxxpxNjGhUpWI7RZPHuK3RZmxQueWGxJNmi3zWkqZbc1T1YjAObKAb5i4gA36kqJb6HYUvas8r4gxSoqv5rjkB/ltuGjzH5vVR8KwOOba3ot/U4bE5zXRFrg4G+UgjQaG/VV2IcPuYe1pyA8aln5X238iorR0VkSVLRGpeBLd5riPFpIPxC0+FcPyM3ncR4gE/HdLwtxC2UZHDLI3QtdutSHAqUkZcuaa0yPFThjbD4k3KYqm3BUxxUWYIktGdPdng/HDSytdl5EG3LXUrvD8+SwaS82LbdT1/fNbnFMAZNUzPe0HLG0i4JBIB00O+iYwTBix7JNdbnLYjW6ty0aIx9lBUYdI2Rkb3kEsY8sFyRc76eXNercBUQjaMrC0uddxI7zhy1vsmKLAXTymTtCG90ZL6d3XVvPdbLDcNEQFzmcBa56dPmnx6MGeX7NFghCFYzghCEACEIQAIQhAAhCEACChCAPJ/b28CKAa3L3eVra/b4rybhmry1UN+bsp8Q4Fv3C9d9t9OZBTNa0k5nWPIbX8Nr7ryUURZVxRafzG2trs6/0Ch9GrF0j0uTZJCEVJ2HVOU7L6Lms3osKQWb5qVBHzK4hj0UxrFFFJM7YxOrljOSfZGVdIS2dxNUuJNsYn42psUKkx1oSSFdBR6qUNBJ2AJPoP+0wpHbKKtrCXkdHFuixkPDlRUVD56wgsDj2UYN2tbc2sDztbXzU7CJXTSZ3G2Z7nb9TcfJbCOPTqOap6N7X46K/DMNbG2zWi3RWIpxZdZbJwSAc1ZC5TbMpj/D+Y9pFdsjdQ4c/A9U/w5xEXHspu7K3cHZw6tvyWhcQeSzPEeEB47Rndkbq0jw5FVaLxlyXGRre0uFHmKpuFcV7aMX94aOHRw0IV09VuxThxdMiwU13OPW3yupcsY5DXdQqnFYqcjtZGszXtmIFy3cC/mq3EOMadrXGI9s5vKPUC+2Z3L01TIq0TbNlw2w5XE83fbZXQWM9nuJSTNk7Q3sR5NLhmyj0t8VtAtEejBkdyYIQhSUBCEIAEIQgAQhCABCEIAEIQgDI+0qlc+lJYLuac3LQAa7r52oqwiriebfzW3tyubXv6lfWVRAHtLXC4cCCPAixXlvEHs7DYnMpIWd5wcXPdZ7S3obXcPBQ+h2KVaIU418gAp9DGVADTex5aHzG/wB1a04sFzp90dG9E6FtlKjUanaT91PijUpCZM6Y1PxxnqlZGn2BMSFNgxicakRdMQtiucs9xdV5YC0HvSHIPLd/+2/xV5K9eS8b42Jakhru7F3BY7uv3jp46eiiW9GjxsXOZf4bGGAXIGl1fU1czk658F5hSSl+xuB5kLa8O4ZJK27NgLXOgv5qsInQy4o1bZZ1uLNbz9NyqSq4qbGdWynnox23rotRQcPNsXSNa925JvpboFMqMGa8s0Gt76DTTYJvETHLhi6asw1JxzE5wbctJ2a9trq8ZXtlbvqfgqTj7hD+BJOy2eJrXNDRvZwzfK6zvD1TKA3Q2c5rTroL3N7eio0xnDHki3jL7hebJVzM/UcwHid1uSvP8HBbiTmnmwH5j/K37j9EpCM62ig4s4eirY2sldlLSXMdrYG3euRy2WAwjhGSOqbDG9kt7SNIcOzLRuXWN+W3NaT2sVD2UsRY8sJqGi4cW6Fj7g25eCx/BmI9m+5e8397K4NvodCd7LVj+JkknZ73wpg4p2Ou8Pke7NI4ANbc8mtGwA06q/VJwxWCWJjwCMzAbWPdtpudyVdppkfYIQhBAIQhAAhCEACEIQAIQhAAhCEACoeLcV7CIge/JdrR0HN3p91bVtU2JjnuNg0XP+AvNMSq3VEpkdz0aOTW8glZciih2HHylfojUcPVWkQ1UBitMPpr6lYVtnQkTqdqmxxIgiCktbZPUTNNgxq6shKSr0LZzdNvksleVAxCrbGxz3uDWtBLidgAhsmMbZU8YY1+HhOX+Y/ut8OTnkdBf6LN4PwszO3tGgiRmYO31tqDfmkbVMrCJ/yuBDQ6wyt2c36H18FMqOI4aSK0kgLovdjBBe4W2AHnzQkbU/xxqPs0nDeFNgDoy1vvHkNQdlf0UQiuBsTceRXi1Z7Xnh5MNM3LlAHauOa45kN0t4LK4p7R8QmLj+IdGDpkhAYGjoD7w+KYkY8spO+T7PoDFeLaOllfHUTsidlbJZ/MOuNOpGU6eIWTl9sVCGAgTF2YgsDNQOTsxOUjw3XhVNTS1MhtmkeTdznEknxc4rSQez+cx5i5oPJliSVZ0isMcpbSNHjntSmqTlhYI4yC1wcA57gSdf6dNOfNW/CH8UxutoNfW5H2WTi9nNREwySvY1uXMCLm5/T4Fbrgaiytb/S0X+Fh9z6pUuzp+PJLC9C1sHZ4lC/k9jm/QrXvd3lSY9FeWmd0lA9Cx5+ytnnUpHsVPaRhvbCCaWEAf+QPkxyw2DtkY9rQ3vEgat6i2o5r0rj2iMsUQF7tkuMpAO1uan8FcNZX/iDBI550aZ3FxBA1dtc+C1Y/iZZSUTRcCUUsbAZi4aANYeQ3ufE9FsAo1HAWjU3cdz9lJTTG3bBCEIIBCEIAEIQgAQhCABCEIAEhKVRMTrGwxukds0Xt1PIepQCVmT45xK72wg6N7zv7j7oPkNfVZpmuybqKgyPdI43Ljc+qfgbdc7JLlKzq44cI0P0sWuq0VFDoq/DIL62V+xlgrQQvJIQCy7agBLdOENiFyRz0jyqyprA0kE7IbomMbJU01153xlXmpaY43fw2nvW/OeXp91o24i2VxZc7HXb4LJSQmKR8bhqN/wCpp2cP3uEq7Zu8eCi7ZkfwbmnKCQCOrra77FVb5MnaNc2+a1zyIBHP08Vs54wH+G7TyHgfBT8CpoJJbSwxkgF5FiWm2g02O906L0as8X8ktGIwrh0yjM4aHbkplZwVq0xh51GZo72nUc167QYdTiNkjWNABI01Fjpz8Rp0V7SloeW6AkZhpbTY/ZWRinlg/wDmzC8McHSNAvGIhb81gfhvfzW4w3B2Rd4957Se8eh6DloiXGI2R5i4aOsddd7KtruJwXWgbmuNzcC/lzRoo/zZdJUjjjiqb2PZAXE3MflIIN/kFF4dgysv4D4ck1/pjpDmkdc6nKPdufHl6K3poMjLHdVkO/XHi4J2yJXx5pIv6XZv9pH3TzzqfNKBrdN319VnYp9E7DaZkkwa8AgDNY/qC17GWWKwOW1Q09Tb4rbhasLuJi8hVIEqEJwgEIQgAQhCABCEIAEIQgAQhCAEWE47xPM9sLfdb3n/ANx2HoPqtXjeJNp4i877NHVx2/yvLJJXSPJJuXG5J6lZ886VGrxsdy5fR1DHcqzpobnTZRqeHlzV3QU6yLZsk6J9FHlCmNKbjFk41PiZpOxQUEpVw8qxQaqHm1mgk8h16LF4k14e7Odb2IBvY9PJbURSWJDsgItmHvafpJ0CxmMTtEl2MIaO4c357bu9UTiuNjMMv3orMxaQ4aEG6m4zB+JibNGB2sXL9bfzRnztp4qLOwWuEUVUY3X5cwkmy9lMHB401B92+46g+INx6JiFsjScp0HU6+isMao8jjLHrG/WRg/Kf/Y3x0F/IJulkB8QdirxZpjmcF9oWPGpWx9iCcl7+N9907HiMr3hzpDcCwN7aeieipmHcK3paSNuwHnZXsv+fGlqJXw0rnnugk33tp567rR4fhrgBqAOYA+65iIClxS2UqSM2byJSVLosmtDQmJHIbqLrlrblRN6Ma/pw4WBUXNyT1c+wUSFKl0XQ7BJlkaejgfmvQmlecSLZUWLtIaHaGw10tdP8e2qM3lKqZbJFW4jjDIhf3idgEy3GDa5YLeB1Wrg2Y+SLlCgsxOMi97eYTf+tRZrC59FHF/QckWSFHhrGO2cE/dRRIqEIQAIQhAAhCEAeXcT4uaiXu+424Z93eqh0sSZpoirSniK5spOTOqkoqkSaWFW9K1RaaNT2K0ULmxwFdtKbXTQmChwptrC5waOZQ56l4NHdxd00HmVeO2UlpWS3UDLe6Xfvostx1h1oRIG2s4Cw2a21h9luFU8UQ56WUWv3CfUap01cWhWOTU0zyaIkaJHBcQlOPC58ZHWZzFMRoduijzYeL5oja+7eXmOidcuA4jUbpjjfQKXoSmc5psQQfH7K7ppL2VfFPmGu6mQsPK5Ci2X0y2hOqktbqo9Mwn/AJUl48VZMTLssIx3RfdI/QXUUVOm1lEqqzObNOnVXbQpo4qpbn5BPRM0UaJt3eAU6yVLsstEeRWFAM0Y6gkKK9qfwuTvFvr8E/xHUxHlK8Y9Vw5gpYb3AFyWbj1TwGgXU9HKIjdDlKSmis8pK42cw+NlLjbrdSwRHlFiu8xAuCR5FLXDRNwOu1RRNj1JicjTvfwKtYMaYfeBb8wqIt1XDgqyxpkqTRsY5Q4XBB8l2sYyVzdWkjyUhuKyfqS3ifoupo1aFmBjT+qFH42HNGTpIlZQNTEIU6nC46R2JMkRBSmqO0Lq6chDHRqunFcMKHOUlRHuV7hMeWMdT3vis+BmcGjmQPiqzjTi98HaRQWb2YsX7kG2wvoFowQcnoTmfo37nW3WM4s44hgPYtGdz+6Ts0B2nrusVQ45LIwZpHOuLm7iblZzigntGO9PgQVoyYnGDYvDUppMt4TqU5eyi0sl1KXIfZ2UISuSLpHJkyK8ZFWhzLbVPxVRCjtmQXhMtMptFvBiZ/UnTifj/wAqiDgnWSDkikQ2Wn4hzzubdFMiNhYKtp3k6AK3p4tlDkFEmki0UwCy4jCUqpDEem6N1pm+NwupCmab+czzP0Kbg+aFZfgy/bv6Jxo0TLDr8U8F1WcdEDFz7vmplOdAq/Fjq3zU+lOgVn0Suzis2UKkfY2UyqKrXGxuhdAT3JojVORG4uuXBSBwkyrqy6aEAcdmkT2VKgqVEKlxqHGU+168+jusm3XYUdrk8xyahTHSU2565dIo7pN0NgiFjdf2TLg2JNmkbg+CxGJDOHAkkvvqd7nmVZcV1GaRrRs0X57nZVbdfH7Lr+LBLHf2YM825/4R8HPZgMO7dCpGOw52eWoUarjLXB42Oh1+BUpsuZtvRaXHkmhPPjJSI+Gy3A/eysrrPU7+zkLfUeIKuoZbrz2XHwk0d2GTkkx5xTJC7JCTdKGXY2Y1zYjkpVkmVWTKsZYwHmfgp9PCOhKSnYOgVrStAU2QLS0x6WVrEywTMTk8XhCRSUh1hXV1HbIjtUFTqQpcOF5L9AT8UxK/RScLb3c36jp5DZavFhczP5M6gWrDv5J0OUeI/NdscumzlJlfibu+FZUp0VNiD/4gVtTO7qtLoIvZzOdVFcL3TsrkySoRIYbLuOilPCqcPk/iuCt5ENE2cgLoJA5KHKAO0iLoQBm4ptFJjmQhcBHckPslTgm0SIV0LY2+oUSersCShClbkg9GAi4ibLI4OFiXG3PTkp/bg7IQvRRVRSOJKTcmMyPFrEaKAybKbdP2EIVkQyLipuM7d26+bea7pK7QIQuX58UppnU8CTcaJ7KtPNqEiFzGb0PCVJJUWSoUEscp6y6taepQhWRUlx1acNXdCFJD7ENVZKyoQhR7BnJfncGDnuf6RurlsuwGnIIQut4cVws5HmyfJIlMlSiWyRC0mSykqai8qu6ebRCFefQQZHkmTb5tEIVUFlXSVH8crQPl0QhTLsshhs+qc7VKhVJsO2QhCgLP/9k="/>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ZA"/>
          </a:p>
        </p:txBody>
      </p:sp>
    </p:spTree>
    <p:extLst>
      <p:ext uri="{BB962C8B-B14F-4D97-AF65-F5344CB8AC3E}">
        <p14:creationId xmlns:p14="http://schemas.microsoft.com/office/powerpoint/2010/main" val="1437406283"/>
      </p:ext>
    </p:extLst>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85800" y="2747963"/>
            <a:ext cx="7772400" cy="1362075"/>
          </a:xfrm>
        </p:spPr>
        <p:txBody>
          <a:bodyPr/>
          <a:lstStyle/>
          <a:p>
            <a:r>
              <a:rPr lang="en-ZA" smtClean="0">
                <a:solidFill>
                  <a:srgbClr val="0070C0"/>
                </a:solidFill>
              </a:rPr>
              <a:t>SO WHAT IS A </a:t>
            </a:r>
            <a:r>
              <a:rPr lang="el-GR" cap="none" smtClean="0">
                <a:solidFill>
                  <a:srgbClr val="0070C0"/>
                </a:solidFill>
              </a:rPr>
              <a:t>μ</a:t>
            </a:r>
            <a:r>
              <a:rPr lang="en-ZA" cap="none" smtClean="0">
                <a:solidFill>
                  <a:srgbClr val="0070C0"/>
                </a:solidFill>
              </a:rPr>
              <a:t>P OR A </a:t>
            </a:r>
            <a:r>
              <a:rPr lang="el-GR" cap="none" smtClean="0">
                <a:solidFill>
                  <a:srgbClr val="0070C0"/>
                </a:solidFill>
              </a:rPr>
              <a:t>μ</a:t>
            </a:r>
            <a:r>
              <a:rPr lang="en-ZA" cap="none" smtClean="0">
                <a:solidFill>
                  <a:srgbClr val="0070C0"/>
                </a:solidFill>
              </a:rPr>
              <a:t>C?</a:t>
            </a:r>
            <a:endParaRPr lang="en-ZA" cap="none" dirty="0">
              <a:solidFill>
                <a:srgbClr val="0070C0"/>
              </a:solidFill>
            </a:endParaRPr>
          </a:p>
        </p:txBody>
      </p:sp>
    </p:spTree>
    <p:extLst>
      <p:ext uri="{BB962C8B-B14F-4D97-AF65-F5344CB8AC3E}">
        <p14:creationId xmlns:p14="http://schemas.microsoft.com/office/powerpoint/2010/main" val="400496090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p:txBody>
          <a:bodyPr/>
          <a:lstStyle/>
          <a:p>
            <a:r>
              <a:rPr lang="en-ZA" smtClean="0"/>
              <a:t>A microprocessor is a…</a:t>
            </a:r>
            <a:endParaRPr lang="en-GB" dirty="0"/>
          </a:p>
        </p:txBody>
      </p:sp>
      <p:sp>
        <p:nvSpPr>
          <p:cNvPr id="3075" name="Rectangle 3"/>
          <p:cNvSpPr>
            <a:spLocks noGrp="1" noChangeArrowheads="1"/>
          </p:cNvSpPr>
          <p:nvPr>
            <p:ph idx="1"/>
          </p:nvPr>
        </p:nvSpPr>
        <p:spPr>
          <a:xfrm>
            <a:off x="539552" y="3097528"/>
            <a:ext cx="7772400" cy="3266696"/>
          </a:xfrm>
        </p:spPr>
        <p:txBody>
          <a:bodyPr/>
          <a:lstStyle/>
          <a:p>
            <a:pPr marL="533400" indent="-533400" algn="just">
              <a:lnSpc>
                <a:spcPct val="114000"/>
              </a:lnSpc>
              <a:spcBef>
                <a:spcPts val="600"/>
              </a:spcBef>
              <a:buFont typeface="Wingdings" pitchFamily="2" charset="2"/>
              <a:buNone/>
            </a:pPr>
            <a:r>
              <a:rPr lang="en-ZA" sz="2400" smtClean="0">
                <a:solidFill>
                  <a:srgbClr val="002060"/>
                </a:solidFill>
              </a:rPr>
              <a:t>digital </a:t>
            </a:r>
            <a:r>
              <a:rPr lang="en-ZA" sz="2400" dirty="0" smtClean="0">
                <a:solidFill>
                  <a:srgbClr val="002060"/>
                </a:solidFill>
              </a:rPr>
              <a:t>device that</a:t>
            </a:r>
          </a:p>
          <a:p>
            <a:pPr algn="just">
              <a:lnSpc>
                <a:spcPct val="114000"/>
              </a:lnSpc>
              <a:spcBef>
                <a:spcPts val="600"/>
              </a:spcBef>
            </a:pPr>
            <a:r>
              <a:rPr lang="en-ZA" sz="2000" dirty="0" smtClean="0">
                <a:solidFill>
                  <a:srgbClr val="002060"/>
                </a:solidFill>
              </a:rPr>
              <a:t>accepts data from a number of input lines</a:t>
            </a:r>
          </a:p>
          <a:p>
            <a:pPr algn="just">
              <a:lnSpc>
                <a:spcPct val="114000"/>
              </a:lnSpc>
              <a:spcBef>
                <a:spcPts val="600"/>
              </a:spcBef>
            </a:pPr>
            <a:r>
              <a:rPr lang="en-ZA" sz="2000" dirty="0" smtClean="0">
                <a:solidFill>
                  <a:srgbClr val="002060"/>
                </a:solidFill>
              </a:rPr>
              <a:t>processes the data according to software in the micro</a:t>
            </a:r>
          </a:p>
          <a:p>
            <a:pPr algn="just">
              <a:lnSpc>
                <a:spcPct val="114000"/>
              </a:lnSpc>
              <a:spcBef>
                <a:spcPts val="600"/>
              </a:spcBef>
            </a:pPr>
            <a:r>
              <a:rPr lang="en-ZA" sz="2000" dirty="0" smtClean="0">
                <a:solidFill>
                  <a:srgbClr val="002060"/>
                </a:solidFill>
              </a:rPr>
              <a:t>produces a number of output signals</a:t>
            </a:r>
          </a:p>
          <a:p>
            <a:pPr marL="0" indent="0" algn="just">
              <a:lnSpc>
                <a:spcPct val="114000"/>
              </a:lnSpc>
              <a:spcBef>
                <a:spcPts val="600"/>
              </a:spcBef>
              <a:buNone/>
            </a:pPr>
            <a:r>
              <a:rPr lang="en-ZA" sz="2400" smtClean="0">
                <a:solidFill>
                  <a:srgbClr val="002060"/>
                </a:solidFill>
              </a:rPr>
              <a:t>and has inputs and outputs</a:t>
            </a:r>
            <a:endParaRPr lang="en-ZA" sz="2400" dirty="0" smtClean="0">
              <a:solidFill>
                <a:srgbClr val="002060"/>
              </a:solidFill>
            </a:endParaRPr>
          </a:p>
          <a:p>
            <a:pPr algn="just">
              <a:lnSpc>
                <a:spcPct val="114000"/>
              </a:lnSpc>
              <a:spcBef>
                <a:spcPts val="600"/>
              </a:spcBef>
            </a:pPr>
            <a:r>
              <a:rPr lang="en-ZA" sz="2000" dirty="0" smtClean="0">
                <a:solidFill>
                  <a:srgbClr val="002060"/>
                </a:solidFill>
              </a:rPr>
              <a:t>discrete on/off signal from sensor or </a:t>
            </a:r>
            <a:r>
              <a:rPr lang="en-ZA" sz="2000" smtClean="0">
                <a:solidFill>
                  <a:srgbClr val="002060"/>
                </a:solidFill>
              </a:rPr>
              <a:t>other device, i.e. 1 or 0</a:t>
            </a:r>
            <a:endParaRPr lang="en-ZA" sz="2000" dirty="0" smtClean="0">
              <a:solidFill>
                <a:srgbClr val="002060"/>
              </a:solidFill>
            </a:endParaRPr>
          </a:p>
          <a:p>
            <a:pPr algn="just">
              <a:lnSpc>
                <a:spcPct val="114000"/>
              </a:lnSpc>
              <a:spcBef>
                <a:spcPts val="600"/>
              </a:spcBef>
            </a:pPr>
            <a:r>
              <a:rPr lang="en-ZA" sz="2000" dirty="0" smtClean="0">
                <a:solidFill>
                  <a:srgbClr val="002060"/>
                </a:solidFill>
              </a:rPr>
              <a:t>parallel group to represent binary number, e.g. 10110010</a:t>
            </a:r>
          </a:p>
        </p:txBody>
      </p:sp>
      <p:pic>
        <p:nvPicPr>
          <p:cNvPr id="307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76120" y="1556792"/>
            <a:ext cx="1724025" cy="175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075">
                                            <p:txEl>
                                              <p:pRg st="0" end="0"/>
                                            </p:txEl>
                                          </p:spTgt>
                                        </p:tgtEl>
                                        <p:attrNameLst>
                                          <p:attrName>style.visibility</p:attrName>
                                        </p:attrNameLst>
                                      </p:cBhvr>
                                      <p:to>
                                        <p:strVal val="visible"/>
                                      </p:to>
                                    </p:set>
                                    <p:anim calcmode="lin" valueType="num">
                                      <p:cBhvr additive="base">
                                        <p:cTn id="7" dur="500" fill="hold"/>
                                        <p:tgtEl>
                                          <p:spTgt spid="307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075">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3075">
                                            <p:txEl>
                                              <p:pRg st="1" end="1"/>
                                            </p:txEl>
                                          </p:spTgt>
                                        </p:tgtEl>
                                        <p:attrNameLst>
                                          <p:attrName>style.visibility</p:attrName>
                                        </p:attrNameLst>
                                      </p:cBhvr>
                                      <p:to>
                                        <p:strVal val="visible"/>
                                      </p:to>
                                    </p:set>
                                    <p:anim calcmode="lin" valueType="num">
                                      <p:cBhvr additive="base">
                                        <p:cTn id="13" dur="500" fill="hold"/>
                                        <p:tgtEl>
                                          <p:spTgt spid="3075">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3075">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3075">
                                            <p:txEl>
                                              <p:pRg st="2" end="2"/>
                                            </p:txEl>
                                          </p:spTgt>
                                        </p:tgtEl>
                                        <p:attrNameLst>
                                          <p:attrName>style.visibility</p:attrName>
                                        </p:attrNameLst>
                                      </p:cBhvr>
                                      <p:to>
                                        <p:strVal val="visible"/>
                                      </p:to>
                                    </p:set>
                                    <p:anim calcmode="lin" valueType="num">
                                      <p:cBhvr additive="base">
                                        <p:cTn id="19" dur="500" fill="hold"/>
                                        <p:tgtEl>
                                          <p:spTgt spid="3075">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3075">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3075">
                                            <p:txEl>
                                              <p:pRg st="3" end="3"/>
                                            </p:txEl>
                                          </p:spTgt>
                                        </p:tgtEl>
                                        <p:attrNameLst>
                                          <p:attrName>style.visibility</p:attrName>
                                        </p:attrNameLst>
                                      </p:cBhvr>
                                      <p:to>
                                        <p:strVal val="visible"/>
                                      </p:to>
                                    </p:set>
                                    <p:anim calcmode="lin" valueType="num">
                                      <p:cBhvr additive="base">
                                        <p:cTn id="25" dur="500" fill="hold"/>
                                        <p:tgtEl>
                                          <p:spTgt spid="3075">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3075">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3075">
                                            <p:txEl>
                                              <p:pRg st="4" end="4"/>
                                            </p:txEl>
                                          </p:spTgt>
                                        </p:tgtEl>
                                        <p:attrNameLst>
                                          <p:attrName>style.visibility</p:attrName>
                                        </p:attrNameLst>
                                      </p:cBhvr>
                                      <p:to>
                                        <p:strVal val="visible"/>
                                      </p:to>
                                    </p:set>
                                    <p:anim calcmode="lin" valueType="num">
                                      <p:cBhvr additive="base">
                                        <p:cTn id="31" dur="500" fill="hold"/>
                                        <p:tgtEl>
                                          <p:spTgt spid="3075">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3075">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3075">
                                            <p:txEl>
                                              <p:pRg st="5" end="5"/>
                                            </p:txEl>
                                          </p:spTgt>
                                        </p:tgtEl>
                                        <p:attrNameLst>
                                          <p:attrName>style.visibility</p:attrName>
                                        </p:attrNameLst>
                                      </p:cBhvr>
                                      <p:to>
                                        <p:strVal val="visible"/>
                                      </p:to>
                                    </p:set>
                                    <p:anim calcmode="lin" valueType="num">
                                      <p:cBhvr additive="base">
                                        <p:cTn id="37" dur="500" fill="hold"/>
                                        <p:tgtEl>
                                          <p:spTgt spid="3075">
                                            <p:txEl>
                                              <p:pRg st="5" end="5"/>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3075">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grpId="0" nodeType="clickEffect">
                                  <p:stCondLst>
                                    <p:cond delay="0"/>
                                  </p:stCondLst>
                                  <p:childTnLst>
                                    <p:set>
                                      <p:cBhvr>
                                        <p:cTn id="42" dur="1" fill="hold">
                                          <p:stCondLst>
                                            <p:cond delay="0"/>
                                          </p:stCondLst>
                                        </p:cTn>
                                        <p:tgtEl>
                                          <p:spTgt spid="3075">
                                            <p:txEl>
                                              <p:pRg st="6" end="6"/>
                                            </p:txEl>
                                          </p:spTgt>
                                        </p:tgtEl>
                                        <p:attrNameLst>
                                          <p:attrName>style.visibility</p:attrName>
                                        </p:attrNameLst>
                                      </p:cBhvr>
                                      <p:to>
                                        <p:strVal val="visible"/>
                                      </p:to>
                                    </p:set>
                                    <p:anim calcmode="lin" valueType="num">
                                      <p:cBhvr additive="base">
                                        <p:cTn id="43" dur="500" fill="hold"/>
                                        <p:tgtEl>
                                          <p:spTgt spid="3075">
                                            <p:txEl>
                                              <p:pRg st="6" end="6"/>
                                            </p:txEl>
                                          </p:spTgt>
                                        </p:tgtEl>
                                        <p:attrNameLst>
                                          <p:attrName>ppt_x</p:attrName>
                                        </p:attrNameLst>
                                      </p:cBhvr>
                                      <p:tavLst>
                                        <p:tav tm="0">
                                          <p:val>
                                            <p:strVal val="0-#ppt_w/2"/>
                                          </p:val>
                                        </p:tav>
                                        <p:tav tm="100000">
                                          <p:val>
                                            <p:strVal val="#ppt_x"/>
                                          </p:val>
                                        </p:tav>
                                      </p:tavLst>
                                    </p:anim>
                                    <p:anim calcmode="lin" valueType="num">
                                      <p:cBhvr additive="base">
                                        <p:cTn id="44" dur="500" fill="hold"/>
                                        <p:tgtEl>
                                          <p:spTgt spid="3075">
                                            <p:txEl>
                                              <p:pRg st="6" end="6"/>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5" grpId="0" build="p" autoUpdateAnimBg="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r>
              <a:rPr lang="en-US" dirty="0" smtClean="0"/>
              <a:t>Micro</a:t>
            </a:r>
            <a:r>
              <a:rPr lang="en-US" u="sng" dirty="0" smtClean="0"/>
              <a:t>controller</a:t>
            </a:r>
            <a:r>
              <a:rPr lang="en-US" dirty="0" smtClean="0"/>
              <a:t> </a:t>
            </a:r>
            <a:r>
              <a:rPr lang="en-US" dirty="0" err="1" smtClean="0"/>
              <a:t>vs</a:t>
            </a:r>
            <a:r>
              <a:rPr lang="en-US" dirty="0" smtClean="0"/>
              <a:t> micro</a:t>
            </a:r>
            <a:r>
              <a:rPr lang="en-US" u="sng" dirty="0" smtClean="0"/>
              <a:t>processor</a:t>
            </a:r>
            <a:endParaRPr lang="en-US" u="sng" dirty="0"/>
          </a:p>
        </p:txBody>
      </p:sp>
      <p:sp>
        <p:nvSpPr>
          <p:cNvPr id="51203" name="Rectangle 3"/>
          <p:cNvSpPr>
            <a:spLocks noGrp="1" noChangeArrowheads="1"/>
          </p:cNvSpPr>
          <p:nvPr>
            <p:ph idx="1"/>
          </p:nvPr>
        </p:nvSpPr>
        <p:spPr>
          <a:xfrm>
            <a:off x="540000" y="1440000"/>
            <a:ext cx="7772400" cy="4114800"/>
          </a:xfrm>
        </p:spPr>
        <p:txBody>
          <a:bodyPr/>
          <a:lstStyle/>
          <a:p>
            <a:pPr>
              <a:lnSpc>
                <a:spcPct val="114000"/>
              </a:lnSpc>
              <a:spcBef>
                <a:spcPts val="600"/>
              </a:spcBef>
              <a:buFont typeface="Wingdings" pitchFamily="2" charset="2"/>
              <a:buNone/>
            </a:pPr>
            <a:r>
              <a:rPr lang="en-ZA" sz="2400" dirty="0" smtClean="0">
                <a:solidFill>
                  <a:srgbClr val="002060"/>
                </a:solidFill>
              </a:rPr>
              <a:t>A micro</a:t>
            </a:r>
            <a:r>
              <a:rPr lang="en-ZA" sz="2400" u="sng" dirty="0" smtClean="0">
                <a:solidFill>
                  <a:srgbClr val="002060"/>
                </a:solidFill>
              </a:rPr>
              <a:t>controller</a:t>
            </a:r>
            <a:r>
              <a:rPr lang="en-ZA" sz="2400" dirty="0" smtClean="0">
                <a:solidFill>
                  <a:srgbClr val="002060"/>
                </a:solidFill>
              </a:rPr>
              <a:t> </a:t>
            </a:r>
            <a:r>
              <a:rPr lang="en-ZA" sz="2400" dirty="0" err="1" smtClean="0">
                <a:solidFill>
                  <a:srgbClr val="002060"/>
                </a:solidFill>
              </a:rPr>
              <a:t>consistes</a:t>
            </a:r>
            <a:r>
              <a:rPr lang="en-ZA" sz="2400" dirty="0" smtClean="0">
                <a:solidFill>
                  <a:srgbClr val="002060"/>
                </a:solidFill>
              </a:rPr>
              <a:t> of</a:t>
            </a:r>
            <a:endParaRPr lang="en-US" sz="2000" dirty="0">
              <a:solidFill>
                <a:srgbClr val="002060"/>
              </a:solidFill>
            </a:endParaRPr>
          </a:p>
          <a:p>
            <a:pPr>
              <a:lnSpc>
                <a:spcPct val="114000"/>
              </a:lnSpc>
              <a:spcBef>
                <a:spcPts val="600"/>
              </a:spcBef>
            </a:pPr>
            <a:r>
              <a:rPr lang="en-US" sz="2000" dirty="0" smtClean="0">
                <a:solidFill>
                  <a:srgbClr val="002060"/>
                </a:solidFill>
              </a:rPr>
              <a:t>a micro</a:t>
            </a:r>
            <a:r>
              <a:rPr lang="en-US" sz="2000" u="sng" dirty="0" smtClean="0">
                <a:solidFill>
                  <a:srgbClr val="002060"/>
                </a:solidFill>
              </a:rPr>
              <a:t>processor</a:t>
            </a:r>
            <a:r>
              <a:rPr lang="en-US" sz="2000" dirty="0" smtClean="0">
                <a:solidFill>
                  <a:srgbClr val="002060"/>
                </a:solidFill>
              </a:rPr>
              <a:t>, i.e. CPU</a:t>
            </a:r>
          </a:p>
          <a:p>
            <a:pPr>
              <a:lnSpc>
                <a:spcPct val="114000"/>
              </a:lnSpc>
              <a:spcBef>
                <a:spcPts val="600"/>
              </a:spcBef>
            </a:pPr>
            <a:r>
              <a:rPr lang="en-US" sz="2000" dirty="0" smtClean="0">
                <a:solidFill>
                  <a:srgbClr val="002060"/>
                </a:solidFill>
              </a:rPr>
              <a:t>onboard memory, and</a:t>
            </a:r>
          </a:p>
          <a:p>
            <a:pPr>
              <a:lnSpc>
                <a:spcPct val="114000"/>
              </a:lnSpc>
              <a:spcBef>
                <a:spcPts val="600"/>
              </a:spcBef>
            </a:pPr>
            <a:r>
              <a:rPr lang="en-US" sz="2000" dirty="0" smtClean="0">
                <a:solidFill>
                  <a:srgbClr val="002060"/>
                </a:solidFill>
              </a:rPr>
              <a:t>onboard peripherals, e.g. ADC, PWM, etc.</a:t>
            </a:r>
            <a:endParaRPr lang="en-US" sz="2000" dirty="0">
              <a:solidFill>
                <a:srgbClr val="002060"/>
              </a:solidFill>
            </a:endParaRPr>
          </a:p>
        </p:txBody>
      </p:sp>
    </p:spTree>
    <p:extLst>
      <p:ext uri="{BB962C8B-B14F-4D97-AF65-F5344CB8AC3E}">
        <p14:creationId xmlns:p14="http://schemas.microsoft.com/office/powerpoint/2010/main" val="115155260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ZA" dirty="0" smtClean="0"/>
              <a:t>Where do </a:t>
            </a:r>
            <a:r>
              <a:rPr lang="en-ZA" dirty="0"/>
              <a:t>microprocessors </a:t>
            </a:r>
            <a:r>
              <a:rPr lang="en-ZA" dirty="0" smtClean="0"/>
              <a:t>come from and where do we use them?</a:t>
            </a:r>
            <a:endParaRPr lang="en-ZA" dirty="0"/>
          </a:p>
        </p:txBody>
      </p:sp>
      <p:sp>
        <p:nvSpPr>
          <p:cNvPr id="3" name="Content Placeholder 2"/>
          <p:cNvSpPr>
            <a:spLocks noGrp="1"/>
          </p:cNvSpPr>
          <p:nvPr>
            <p:ph idx="1"/>
          </p:nvPr>
        </p:nvSpPr>
        <p:spPr>
          <a:xfrm>
            <a:off x="533400" y="1628800"/>
            <a:ext cx="7772400" cy="4717136"/>
          </a:xfrm>
        </p:spPr>
        <p:txBody>
          <a:bodyPr/>
          <a:lstStyle/>
          <a:p>
            <a:pPr>
              <a:lnSpc>
                <a:spcPct val="114000"/>
              </a:lnSpc>
              <a:spcBef>
                <a:spcPts val="600"/>
              </a:spcBef>
            </a:pPr>
            <a:r>
              <a:rPr lang="en-ZA" sz="2400" dirty="0" smtClean="0">
                <a:solidFill>
                  <a:srgbClr val="002060"/>
                </a:solidFill>
              </a:rPr>
              <a:t>Became commercially available in 1971</a:t>
            </a:r>
          </a:p>
          <a:p>
            <a:pPr lvl="1">
              <a:lnSpc>
                <a:spcPct val="114000"/>
              </a:lnSpc>
              <a:spcBef>
                <a:spcPts val="600"/>
              </a:spcBef>
            </a:pPr>
            <a:r>
              <a:rPr lang="en-ZA" sz="2000" dirty="0" smtClean="0">
                <a:solidFill>
                  <a:srgbClr val="002060"/>
                </a:solidFill>
              </a:rPr>
              <a:t>4 bit Intel 4004</a:t>
            </a:r>
          </a:p>
          <a:p>
            <a:pPr lvl="2">
              <a:lnSpc>
                <a:spcPct val="114000"/>
              </a:lnSpc>
              <a:spcBef>
                <a:spcPts val="600"/>
              </a:spcBef>
            </a:pPr>
            <a:r>
              <a:rPr lang="en-ZA" sz="1800" dirty="0" smtClean="0">
                <a:solidFill>
                  <a:srgbClr val="002060"/>
                </a:solidFill>
              </a:rPr>
              <a:t>4 bit micros still used today for simple applications</a:t>
            </a:r>
          </a:p>
          <a:p>
            <a:pPr lvl="1">
              <a:lnSpc>
                <a:spcPct val="114000"/>
              </a:lnSpc>
              <a:spcBef>
                <a:spcPts val="600"/>
              </a:spcBef>
            </a:pPr>
            <a:r>
              <a:rPr lang="en-ZA" sz="2000" dirty="0" smtClean="0">
                <a:solidFill>
                  <a:srgbClr val="002060"/>
                </a:solidFill>
              </a:rPr>
              <a:t>1980s came 8 bit micros</a:t>
            </a:r>
          </a:p>
          <a:p>
            <a:pPr lvl="1">
              <a:lnSpc>
                <a:spcPct val="114000"/>
              </a:lnSpc>
              <a:spcBef>
                <a:spcPts val="600"/>
              </a:spcBef>
            </a:pPr>
            <a:r>
              <a:rPr lang="en-ZA" sz="2000" dirty="0" smtClean="0">
                <a:solidFill>
                  <a:srgbClr val="002060"/>
                </a:solidFill>
              </a:rPr>
              <a:t>4 </a:t>
            </a:r>
            <a:r>
              <a:rPr lang="en-ZA" sz="2000" dirty="0" smtClean="0">
                <a:solidFill>
                  <a:srgbClr val="002060"/>
                </a:solidFill>
                <a:sym typeface="Wingdings"/>
              </a:rPr>
              <a:t> 8  16  32  64 bit microprocessors</a:t>
            </a:r>
            <a:endParaRPr lang="en-ZA" sz="2000" dirty="0" smtClean="0">
              <a:solidFill>
                <a:srgbClr val="002060"/>
              </a:solidFill>
            </a:endParaRPr>
          </a:p>
          <a:p>
            <a:pPr marL="0" indent="0">
              <a:lnSpc>
                <a:spcPct val="114000"/>
              </a:lnSpc>
              <a:spcBef>
                <a:spcPts val="600"/>
              </a:spcBef>
              <a:buNone/>
            </a:pPr>
            <a:endParaRPr lang="en-ZA" sz="2400" dirty="0" smtClean="0">
              <a:solidFill>
                <a:srgbClr val="002060"/>
              </a:solidFill>
            </a:endParaRPr>
          </a:p>
          <a:p>
            <a:pPr marL="0" indent="0">
              <a:lnSpc>
                <a:spcPct val="114000"/>
              </a:lnSpc>
              <a:spcBef>
                <a:spcPts val="600"/>
              </a:spcBef>
              <a:buNone/>
            </a:pPr>
            <a:endParaRPr lang="en-ZA" sz="2400" dirty="0" smtClean="0">
              <a:solidFill>
                <a:srgbClr val="002060"/>
              </a:solidFill>
            </a:endParaRPr>
          </a:p>
          <a:p>
            <a:pPr>
              <a:lnSpc>
                <a:spcPct val="114000"/>
              </a:lnSpc>
              <a:spcBef>
                <a:spcPts val="600"/>
              </a:spcBef>
            </a:pPr>
            <a:endParaRPr lang="en-ZA" sz="2400" dirty="0" smtClean="0">
              <a:solidFill>
                <a:srgbClr val="002060"/>
              </a:solidFill>
            </a:endParaRPr>
          </a:p>
          <a:p>
            <a:pPr>
              <a:lnSpc>
                <a:spcPct val="114000"/>
              </a:lnSpc>
              <a:spcBef>
                <a:spcPts val="600"/>
              </a:spcBef>
            </a:pPr>
            <a:r>
              <a:rPr lang="en-ZA" sz="2400" dirty="0" smtClean="0">
                <a:solidFill>
                  <a:srgbClr val="002060"/>
                </a:solidFill>
              </a:rPr>
              <a:t>Today they are being used in…</a:t>
            </a:r>
          </a:p>
          <a:p>
            <a:pPr marL="457200" lvl="1" indent="0">
              <a:lnSpc>
                <a:spcPct val="114000"/>
              </a:lnSpc>
              <a:spcBef>
                <a:spcPts val="600"/>
              </a:spcBef>
              <a:buNone/>
            </a:pPr>
            <a:r>
              <a:rPr lang="en-ZA" dirty="0" smtClean="0">
                <a:solidFill>
                  <a:srgbClr val="002060"/>
                </a:solidFill>
              </a:rPr>
              <a:t>… and as the controller for our ARV.</a:t>
            </a:r>
            <a:endParaRPr lang="en-ZA" dirty="0">
              <a:solidFill>
                <a:srgbClr val="002060"/>
              </a:solidFill>
            </a:endParaRPr>
          </a:p>
        </p:txBody>
      </p:sp>
      <p:sp>
        <p:nvSpPr>
          <p:cNvPr id="4" name="TextBox 3"/>
          <p:cNvSpPr txBox="1"/>
          <p:nvPr/>
        </p:nvSpPr>
        <p:spPr>
          <a:xfrm>
            <a:off x="2287819" y="3786173"/>
            <a:ext cx="593431" cy="769441"/>
          </a:xfrm>
          <a:prstGeom prst="rect">
            <a:avLst/>
          </a:prstGeom>
          <a:noFill/>
        </p:spPr>
        <p:txBody>
          <a:bodyPr wrap="none" rtlCol="0">
            <a:spAutoFit/>
          </a:bodyPr>
          <a:lstStyle/>
          <a:p>
            <a:pPr algn="ctr"/>
            <a:r>
              <a:rPr lang="en-ZA" dirty="0" smtClean="0">
                <a:solidFill>
                  <a:srgbClr val="002060"/>
                </a:solidFill>
                <a:sym typeface="Wingdings"/>
              </a:rPr>
              <a:t></a:t>
            </a:r>
          </a:p>
          <a:p>
            <a:pPr algn="ctr"/>
            <a:r>
              <a:rPr lang="en-ZA" sz="2000" dirty="0" smtClean="0">
                <a:solidFill>
                  <a:srgbClr val="002060"/>
                </a:solidFill>
                <a:latin typeface="Tahoma" pitchFamily="34" charset="0"/>
                <a:ea typeface="Tahoma" pitchFamily="34" charset="0"/>
                <a:cs typeface="Tahoma" pitchFamily="34" charset="0"/>
                <a:sym typeface="Wingdings"/>
              </a:rPr>
              <a:t>PCs</a:t>
            </a:r>
            <a:endParaRPr lang="en-ZA" sz="2000" dirty="0">
              <a:solidFill>
                <a:srgbClr val="002060"/>
              </a:solidFill>
              <a:latin typeface="Tahoma" pitchFamily="34" charset="0"/>
              <a:ea typeface="Tahoma" pitchFamily="34" charset="0"/>
              <a:cs typeface="Tahoma" pitchFamily="34" charset="0"/>
            </a:endParaRPr>
          </a:p>
        </p:txBody>
      </p:sp>
      <p:sp>
        <p:nvSpPr>
          <p:cNvPr id="6" name="TextBox 5"/>
          <p:cNvSpPr txBox="1"/>
          <p:nvPr/>
        </p:nvSpPr>
        <p:spPr>
          <a:xfrm>
            <a:off x="888160" y="3786173"/>
            <a:ext cx="1993173" cy="1323439"/>
          </a:xfrm>
          <a:prstGeom prst="rect">
            <a:avLst/>
          </a:prstGeom>
          <a:noFill/>
        </p:spPr>
        <p:txBody>
          <a:bodyPr wrap="none" rtlCol="0">
            <a:spAutoFit/>
          </a:bodyPr>
          <a:lstStyle/>
          <a:p>
            <a:pPr algn="ctr"/>
            <a:r>
              <a:rPr lang="en-ZA" dirty="0" smtClean="0">
                <a:solidFill>
                  <a:srgbClr val="002060"/>
                </a:solidFill>
                <a:sym typeface="Wingdings"/>
              </a:rPr>
              <a:t></a:t>
            </a:r>
            <a:endParaRPr lang="en-ZA" sz="1600" dirty="0" smtClean="0">
              <a:solidFill>
                <a:srgbClr val="002060"/>
              </a:solidFill>
              <a:sym typeface="Wingdings"/>
            </a:endParaRPr>
          </a:p>
          <a:p>
            <a:pPr algn="ctr"/>
            <a:endParaRPr lang="en-ZA" sz="1600" dirty="0" smtClean="0">
              <a:solidFill>
                <a:srgbClr val="002060"/>
              </a:solidFill>
              <a:sym typeface="Wingdings"/>
            </a:endParaRPr>
          </a:p>
          <a:p>
            <a:pPr algn="ctr"/>
            <a:r>
              <a:rPr lang="en-ZA" sz="2000" dirty="0" smtClean="0">
                <a:solidFill>
                  <a:srgbClr val="002060"/>
                </a:solidFill>
                <a:latin typeface="Tahoma" pitchFamily="34" charset="0"/>
                <a:ea typeface="Tahoma" pitchFamily="34" charset="0"/>
                <a:cs typeface="Tahoma" pitchFamily="34" charset="0"/>
                <a:sym typeface="Wingdings"/>
              </a:rPr>
              <a:t>Desktop</a:t>
            </a:r>
          </a:p>
          <a:p>
            <a:pPr algn="ctr"/>
            <a:r>
              <a:rPr lang="en-ZA" sz="2000" dirty="0" smtClean="0">
                <a:solidFill>
                  <a:srgbClr val="002060"/>
                </a:solidFill>
                <a:latin typeface="Tahoma" pitchFamily="34" charset="0"/>
                <a:ea typeface="Tahoma" pitchFamily="34" charset="0"/>
                <a:cs typeface="Tahoma" pitchFamily="34" charset="0"/>
                <a:sym typeface="Wingdings"/>
              </a:rPr>
              <a:t>microcomputers</a:t>
            </a:r>
            <a:endParaRPr lang="en-ZA" sz="2000" dirty="0">
              <a:solidFill>
                <a:srgbClr val="002060"/>
              </a:solidFill>
              <a:latin typeface="Tahoma" pitchFamily="34" charset="0"/>
              <a:ea typeface="Tahoma" pitchFamily="34" charset="0"/>
              <a:cs typeface="Tahoma" pitchFamily="34" charset="0"/>
            </a:endParaRPr>
          </a:p>
        </p:txBody>
      </p:sp>
      <p:cxnSp>
        <p:nvCxnSpPr>
          <p:cNvPr id="9" name="Straight Connector 8"/>
          <p:cNvCxnSpPr/>
          <p:nvPr/>
        </p:nvCxnSpPr>
        <p:spPr>
          <a:xfrm>
            <a:off x="1884746" y="4191688"/>
            <a:ext cx="0" cy="256204"/>
          </a:xfrm>
          <a:prstGeom prst="line">
            <a:avLst/>
          </a:prstGeom>
          <a:ln>
            <a:solidFill>
              <a:srgbClr val="68759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9965658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ZA" smtClean="0"/>
              <a:t>"OUR" micros</a:t>
            </a:r>
            <a:endParaRPr lang="en-ZA"/>
          </a:p>
        </p:txBody>
      </p:sp>
      <p:sp>
        <p:nvSpPr>
          <p:cNvPr id="3" name="Content Placeholder 2"/>
          <p:cNvSpPr>
            <a:spLocks noGrp="1"/>
          </p:cNvSpPr>
          <p:nvPr>
            <p:ph idx="1"/>
          </p:nvPr>
        </p:nvSpPr>
        <p:spPr/>
        <p:txBody>
          <a:bodyPr/>
          <a:lstStyle/>
          <a:p>
            <a:r>
              <a:rPr lang="en-ZA" smtClean="0"/>
              <a:t>PIC18F45K20 (95% of module's focus)</a:t>
            </a:r>
          </a:p>
          <a:p>
            <a:r>
              <a:rPr lang="en-ZA" smtClean="0"/>
              <a:t>PIC32MX220F032 (5% of module's focus)</a:t>
            </a:r>
          </a:p>
          <a:p>
            <a:pPr marL="0" indent="0">
              <a:buNone/>
            </a:pPr>
            <a:endParaRPr lang="en-ZA" smtClean="0"/>
          </a:p>
          <a:p>
            <a:pPr marL="0" indent="0">
              <a:buNone/>
            </a:pPr>
            <a:endParaRPr lang="en-ZA" smtClean="0"/>
          </a:p>
        </p:txBody>
      </p:sp>
      <p:pic>
        <p:nvPicPr>
          <p:cNvPr id="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38513" y="3293350"/>
            <a:ext cx="2466975" cy="1847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3056201" y="5231919"/>
            <a:ext cx="3031599" cy="461665"/>
          </a:xfrm>
          <a:prstGeom prst="rect">
            <a:avLst/>
          </a:prstGeom>
          <a:noFill/>
        </p:spPr>
        <p:txBody>
          <a:bodyPr wrap="none" rtlCol="0">
            <a:spAutoFit/>
          </a:bodyPr>
          <a:lstStyle/>
          <a:p>
            <a:pPr algn="ctr"/>
            <a:r>
              <a:rPr lang="en-ZA" b="1">
                <a:solidFill>
                  <a:srgbClr val="FF0000"/>
                </a:solidFill>
                <a:latin typeface="Tahoma" pitchFamily="34" charset="0"/>
                <a:ea typeface="Tahoma" pitchFamily="34" charset="0"/>
                <a:cs typeface="Tahoma" pitchFamily="34" charset="0"/>
              </a:rPr>
              <a:t>https://kahoot.it/</a:t>
            </a:r>
          </a:p>
        </p:txBody>
      </p:sp>
      <p:sp>
        <p:nvSpPr>
          <p:cNvPr id="6" name="TextBox 5"/>
          <p:cNvSpPr txBox="1"/>
          <p:nvPr/>
        </p:nvSpPr>
        <p:spPr>
          <a:xfrm>
            <a:off x="3826443" y="5693584"/>
            <a:ext cx="1491114" cy="369332"/>
          </a:xfrm>
          <a:prstGeom prst="rect">
            <a:avLst/>
          </a:prstGeom>
          <a:noFill/>
        </p:spPr>
        <p:txBody>
          <a:bodyPr wrap="none" rtlCol="0">
            <a:spAutoFit/>
          </a:bodyPr>
          <a:lstStyle/>
          <a:p>
            <a:r>
              <a:rPr lang="en-ZA" sz="1800" smtClean="0">
                <a:latin typeface="+mn-lt"/>
              </a:rPr>
              <a:t>(40 minutes)</a:t>
            </a:r>
            <a:endParaRPr lang="en-ZA" sz="1800">
              <a:latin typeface="+mn-lt"/>
            </a:endParaRPr>
          </a:p>
        </p:txBody>
      </p:sp>
    </p:spTree>
    <p:extLst>
      <p:ext uri="{BB962C8B-B14F-4D97-AF65-F5344CB8AC3E}">
        <p14:creationId xmlns:p14="http://schemas.microsoft.com/office/powerpoint/2010/main" val="409496825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p:txBody>
          <a:bodyPr/>
          <a:lstStyle/>
          <a:p>
            <a:r>
              <a:rPr lang="en-ZA" smtClean="0"/>
              <a:t>Micros can’t think…</a:t>
            </a:r>
            <a:endParaRPr lang="en-GB" smtClean="0"/>
          </a:p>
        </p:txBody>
      </p:sp>
      <p:sp>
        <p:nvSpPr>
          <p:cNvPr id="3075" name="Rectangle 3"/>
          <p:cNvSpPr>
            <a:spLocks noGrp="1" noChangeArrowheads="1"/>
          </p:cNvSpPr>
          <p:nvPr>
            <p:ph idx="1"/>
          </p:nvPr>
        </p:nvSpPr>
        <p:spPr/>
        <p:txBody>
          <a:bodyPr/>
          <a:lstStyle/>
          <a:p>
            <a:r>
              <a:rPr lang="en-ZA" smtClean="0">
                <a:solidFill>
                  <a:srgbClr val="002060"/>
                </a:solidFill>
              </a:rPr>
              <a:t>…so you have to tell them </a:t>
            </a:r>
            <a:r>
              <a:rPr lang="en-ZA" u="sng" smtClean="0">
                <a:solidFill>
                  <a:srgbClr val="002060"/>
                </a:solidFill>
              </a:rPr>
              <a:t>exactly</a:t>
            </a:r>
            <a:r>
              <a:rPr lang="en-ZA" smtClean="0">
                <a:solidFill>
                  <a:srgbClr val="002060"/>
                </a:solidFill>
              </a:rPr>
              <a:t> what to do.</a:t>
            </a:r>
          </a:p>
          <a:p>
            <a:endParaRPr lang="en-ZA" smtClean="0">
              <a:solidFill>
                <a:srgbClr val="002060"/>
              </a:solidFill>
            </a:endParaRPr>
          </a:p>
          <a:p>
            <a:r>
              <a:rPr lang="en-ZA" smtClean="0">
                <a:solidFill>
                  <a:srgbClr val="002060"/>
                </a:solidFill>
              </a:rPr>
              <a:t>Programs (software)</a:t>
            </a:r>
          </a:p>
          <a:p>
            <a:pPr lvl="1"/>
            <a:r>
              <a:rPr lang="en-ZA" smtClean="0">
                <a:solidFill>
                  <a:srgbClr val="002060"/>
                </a:solidFill>
              </a:rPr>
              <a:t>set of instructions stored in computer's memory </a:t>
            </a:r>
          </a:p>
          <a:p>
            <a:pPr lvl="1"/>
            <a:r>
              <a:rPr lang="en-ZA" smtClean="0">
                <a:solidFill>
                  <a:srgbClr val="002060"/>
                </a:solidFill>
              </a:rPr>
              <a:t>machine instructions coded as binary numbers</a:t>
            </a:r>
          </a:p>
          <a:p>
            <a:r>
              <a:rPr lang="en-ZA" smtClean="0">
                <a:solidFill>
                  <a:srgbClr val="002060"/>
                </a:solidFill>
              </a:rPr>
              <a:t>Instruction are</a:t>
            </a:r>
          </a:p>
          <a:p>
            <a:pPr lvl="1"/>
            <a:r>
              <a:rPr lang="en-ZA" smtClean="0">
                <a:solidFill>
                  <a:srgbClr val="002060"/>
                </a:solidFill>
              </a:rPr>
              <a:t>fetched from memory</a:t>
            </a:r>
          </a:p>
          <a:p>
            <a:pPr lvl="1"/>
            <a:r>
              <a:rPr lang="en-ZA" smtClean="0">
                <a:solidFill>
                  <a:srgbClr val="002060"/>
                </a:solidFill>
              </a:rPr>
              <a:t>decoded in control unit of CPU…</a:t>
            </a:r>
          </a:p>
          <a:p>
            <a:pPr lvl="1"/>
            <a:r>
              <a:rPr lang="en-ZA" smtClean="0">
                <a:solidFill>
                  <a:srgbClr val="002060"/>
                </a:solidFill>
              </a:rPr>
              <a:t>which generates control signals to trigger operation</a:t>
            </a:r>
          </a:p>
        </p:txBody>
      </p:sp>
    </p:spTree>
    <p:extLst>
      <p:ext uri="{BB962C8B-B14F-4D97-AF65-F5344CB8AC3E}">
        <p14:creationId xmlns:p14="http://schemas.microsoft.com/office/powerpoint/2010/main" val="428054251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075">
                                            <p:txEl>
                                              <p:pRg st="0" end="0"/>
                                            </p:txEl>
                                          </p:spTgt>
                                        </p:tgtEl>
                                        <p:attrNameLst>
                                          <p:attrName>style.visibility</p:attrName>
                                        </p:attrNameLst>
                                      </p:cBhvr>
                                      <p:to>
                                        <p:strVal val="visible"/>
                                      </p:to>
                                    </p:set>
                                    <p:anim calcmode="lin" valueType="num">
                                      <p:cBhvr additive="base">
                                        <p:cTn id="7" dur="500" fill="hold"/>
                                        <p:tgtEl>
                                          <p:spTgt spid="307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075">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3075">
                                            <p:txEl>
                                              <p:pRg st="2" end="2"/>
                                            </p:txEl>
                                          </p:spTgt>
                                        </p:tgtEl>
                                        <p:attrNameLst>
                                          <p:attrName>style.visibility</p:attrName>
                                        </p:attrNameLst>
                                      </p:cBhvr>
                                      <p:to>
                                        <p:strVal val="visible"/>
                                      </p:to>
                                    </p:set>
                                    <p:anim calcmode="lin" valueType="num">
                                      <p:cBhvr additive="base">
                                        <p:cTn id="13" dur="500" fill="hold"/>
                                        <p:tgtEl>
                                          <p:spTgt spid="3075">
                                            <p:txEl>
                                              <p:pRg st="2" end="2"/>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3075">
                                            <p:txEl>
                                              <p:pRg st="2" end="2"/>
                                            </p:txEl>
                                          </p:spTgt>
                                        </p:tgtEl>
                                        <p:attrNameLst>
                                          <p:attrName>ppt_y</p:attrName>
                                        </p:attrNameLst>
                                      </p:cBhvr>
                                      <p:tavLst>
                                        <p:tav tm="0">
                                          <p:val>
                                            <p:strVal val="#ppt_y"/>
                                          </p:val>
                                        </p:tav>
                                        <p:tav tm="100000">
                                          <p:val>
                                            <p:strVal val="#ppt_y"/>
                                          </p:val>
                                        </p:tav>
                                      </p:tavLst>
                                    </p:anim>
                                  </p:childTnLst>
                                </p:cTn>
                              </p:par>
                              <p:par>
                                <p:cTn id="15" presetID="2" presetClass="entr" presetSubtype="8" fill="hold" grpId="0" nodeType="withEffect">
                                  <p:stCondLst>
                                    <p:cond delay="0"/>
                                  </p:stCondLst>
                                  <p:childTnLst>
                                    <p:set>
                                      <p:cBhvr>
                                        <p:cTn id="16" dur="1" fill="hold">
                                          <p:stCondLst>
                                            <p:cond delay="0"/>
                                          </p:stCondLst>
                                        </p:cTn>
                                        <p:tgtEl>
                                          <p:spTgt spid="3075">
                                            <p:txEl>
                                              <p:pRg st="3" end="3"/>
                                            </p:txEl>
                                          </p:spTgt>
                                        </p:tgtEl>
                                        <p:attrNameLst>
                                          <p:attrName>style.visibility</p:attrName>
                                        </p:attrNameLst>
                                      </p:cBhvr>
                                      <p:to>
                                        <p:strVal val="visible"/>
                                      </p:to>
                                    </p:set>
                                    <p:anim calcmode="lin" valueType="num">
                                      <p:cBhvr additive="base">
                                        <p:cTn id="17" dur="500" fill="hold"/>
                                        <p:tgtEl>
                                          <p:spTgt spid="3075">
                                            <p:txEl>
                                              <p:pRg st="3" end="3"/>
                                            </p:txEl>
                                          </p:spTgt>
                                        </p:tgtEl>
                                        <p:attrNameLst>
                                          <p:attrName>ppt_x</p:attrName>
                                        </p:attrNameLst>
                                      </p:cBhvr>
                                      <p:tavLst>
                                        <p:tav tm="0">
                                          <p:val>
                                            <p:strVal val="0-#ppt_w/2"/>
                                          </p:val>
                                        </p:tav>
                                        <p:tav tm="100000">
                                          <p:val>
                                            <p:strVal val="#ppt_x"/>
                                          </p:val>
                                        </p:tav>
                                      </p:tavLst>
                                    </p:anim>
                                    <p:anim calcmode="lin" valueType="num">
                                      <p:cBhvr additive="base">
                                        <p:cTn id="18" dur="500" fill="hold"/>
                                        <p:tgtEl>
                                          <p:spTgt spid="3075">
                                            <p:txEl>
                                              <p:pRg st="3" end="3"/>
                                            </p:txEl>
                                          </p:spTgt>
                                        </p:tgtEl>
                                        <p:attrNameLst>
                                          <p:attrName>ppt_y</p:attrName>
                                        </p:attrNameLst>
                                      </p:cBhvr>
                                      <p:tavLst>
                                        <p:tav tm="0">
                                          <p:val>
                                            <p:strVal val="#ppt_y"/>
                                          </p:val>
                                        </p:tav>
                                        <p:tav tm="100000">
                                          <p:val>
                                            <p:strVal val="#ppt_y"/>
                                          </p:val>
                                        </p:tav>
                                      </p:tavLst>
                                    </p:anim>
                                  </p:childTnLst>
                                </p:cTn>
                              </p:par>
                              <p:par>
                                <p:cTn id="19" presetID="2" presetClass="entr" presetSubtype="8" fill="hold" grpId="0" nodeType="withEffect">
                                  <p:stCondLst>
                                    <p:cond delay="0"/>
                                  </p:stCondLst>
                                  <p:childTnLst>
                                    <p:set>
                                      <p:cBhvr>
                                        <p:cTn id="20" dur="1" fill="hold">
                                          <p:stCondLst>
                                            <p:cond delay="0"/>
                                          </p:stCondLst>
                                        </p:cTn>
                                        <p:tgtEl>
                                          <p:spTgt spid="3075">
                                            <p:txEl>
                                              <p:pRg st="4" end="4"/>
                                            </p:txEl>
                                          </p:spTgt>
                                        </p:tgtEl>
                                        <p:attrNameLst>
                                          <p:attrName>style.visibility</p:attrName>
                                        </p:attrNameLst>
                                      </p:cBhvr>
                                      <p:to>
                                        <p:strVal val="visible"/>
                                      </p:to>
                                    </p:set>
                                    <p:anim calcmode="lin" valueType="num">
                                      <p:cBhvr additive="base">
                                        <p:cTn id="21" dur="500" fill="hold"/>
                                        <p:tgtEl>
                                          <p:spTgt spid="3075">
                                            <p:txEl>
                                              <p:pRg st="4" end="4"/>
                                            </p:txEl>
                                          </p:spTgt>
                                        </p:tgtEl>
                                        <p:attrNameLst>
                                          <p:attrName>ppt_x</p:attrName>
                                        </p:attrNameLst>
                                      </p:cBhvr>
                                      <p:tavLst>
                                        <p:tav tm="0">
                                          <p:val>
                                            <p:strVal val="0-#ppt_w/2"/>
                                          </p:val>
                                        </p:tav>
                                        <p:tav tm="100000">
                                          <p:val>
                                            <p:strVal val="#ppt_x"/>
                                          </p:val>
                                        </p:tav>
                                      </p:tavLst>
                                    </p:anim>
                                    <p:anim calcmode="lin" valueType="num">
                                      <p:cBhvr additive="base">
                                        <p:cTn id="22" dur="500" fill="hold"/>
                                        <p:tgtEl>
                                          <p:spTgt spid="3075">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3" fill="hold" nodeType="clickPar">
                      <p:stCondLst>
                        <p:cond delay="indefinite"/>
                      </p:stCondLst>
                      <p:childTnLst>
                        <p:par>
                          <p:cTn id="24" fill="hold" nodeType="withGroup">
                            <p:stCondLst>
                              <p:cond delay="0"/>
                            </p:stCondLst>
                            <p:childTnLst>
                              <p:par>
                                <p:cTn id="25" presetID="2" presetClass="entr" presetSubtype="8" fill="hold" grpId="0" nodeType="clickEffect">
                                  <p:stCondLst>
                                    <p:cond delay="0"/>
                                  </p:stCondLst>
                                  <p:childTnLst>
                                    <p:set>
                                      <p:cBhvr>
                                        <p:cTn id="26" dur="1" fill="hold">
                                          <p:stCondLst>
                                            <p:cond delay="0"/>
                                          </p:stCondLst>
                                        </p:cTn>
                                        <p:tgtEl>
                                          <p:spTgt spid="3075">
                                            <p:txEl>
                                              <p:pRg st="5" end="5"/>
                                            </p:txEl>
                                          </p:spTgt>
                                        </p:tgtEl>
                                        <p:attrNameLst>
                                          <p:attrName>style.visibility</p:attrName>
                                        </p:attrNameLst>
                                      </p:cBhvr>
                                      <p:to>
                                        <p:strVal val="visible"/>
                                      </p:to>
                                    </p:set>
                                    <p:anim calcmode="lin" valueType="num">
                                      <p:cBhvr additive="base">
                                        <p:cTn id="27" dur="500" fill="hold"/>
                                        <p:tgtEl>
                                          <p:spTgt spid="3075">
                                            <p:txEl>
                                              <p:pRg st="5" end="5"/>
                                            </p:txEl>
                                          </p:spTgt>
                                        </p:tgtEl>
                                        <p:attrNameLst>
                                          <p:attrName>ppt_x</p:attrName>
                                        </p:attrNameLst>
                                      </p:cBhvr>
                                      <p:tavLst>
                                        <p:tav tm="0">
                                          <p:val>
                                            <p:strVal val="0-#ppt_w/2"/>
                                          </p:val>
                                        </p:tav>
                                        <p:tav tm="100000">
                                          <p:val>
                                            <p:strVal val="#ppt_x"/>
                                          </p:val>
                                        </p:tav>
                                      </p:tavLst>
                                    </p:anim>
                                    <p:anim calcmode="lin" valueType="num">
                                      <p:cBhvr additive="base">
                                        <p:cTn id="28" dur="500" fill="hold"/>
                                        <p:tgtEl>
                                          <p:spTgt spid="3075">
                                            <p:txEl>
                                              <p:pRg st="5" end="5"/>
                                            </p:txEl>
                                          </p:spTgt>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3075">
                                            <p:txEl>
                                              <p:pRg st="6" end="6"/>
                                            </p:txEl>
                                          </p:spTgt>
                                        </p:tgtEl>
                                        <p:attrNameLst>
                                          <p:attrName>style.visibility</p:attrName>
                                        </p:attrNameLst>
                                      </p:cBhvr>
                                      <p:to>
                                        <p:strVal val="visible"/>
                                      </p:to>
                                    </p:set>
                                    <p:anim calcmode="lin" valueType="num">
                                      <p:cBhvr additive="base">
                                        <p:cTn id="31" dur="500" fill="hold"/>
                                        <p:tgtEl>
                                          <p:spTgt spid="3075">
                                            <p:txEl>
                                              <p:pRg st="6" end="6"/>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3075">
                                            <p:txEl>
                                              <p:pRg st="6" end="6"/>
                                            </p:txEl>
                                          </p:spTgt>
                                        </p:tgtEl>
                                        <p:attrNameLst>
                                          <p:attrName>ppt_y</p:attrName>
                                        </p:attrNameLst>
                                      </p:cBhvr>
                                      <p:tavLst>
                                        <p:tav tm="0">
                                          <p:val>
                                            <p:strVal val="#ppt_y"/>
                                          </p:val>
                                        </p:tav>
                                        <p:tav tm="100000">
                                          <p:val>
                                            <p:strVal val="#ppt_y"/>
                                          </p:val>
                                        </p:tav>
                                      </p:tavLst>
                                    </p:anim>
                                  </p:childTnLst>
                                </p:cTn>
                              </p:par>
                              <p:par>
                                <p:cTn id="33" presetID="2" presetClass="entr" presetSubtype="8" fill="hold" grpId="0" nodeType="withEffect">
                                  <p:stCondLst>
                                    <p:cond delay="0"/>
                                  </p:stCondLst>
                                  <p:childTnLst>
                                    <p:set>
                                      <p:cBhvr>
                                        <p:cTn id="34" dur="1" fill="hold">
                                          <p:stCondLst>
                                            <p:cond delay="0"/>
                                          </p:stCondLst>
                                        </p:cTn>
                                        <p:tgtEl>
                                          <p:spTgt spid="3075">
                                            <p:txEl>
                                              <p:pRg st="7" end="7"/>
                                            </p:txEl>
                                          </p:spTgt>
                                        </p:tgtEl>
                                        <p:attrNameLst>
                                          <p:attrName>style.visibility</p:attrName>
                                        </p:attrNameLst>
                                      </p:cBhvr>
                                      <p:to>
                                        <p:strVal val="visible"/>
                                      </p:to>
                                    </p:set>
                                    <p:anim calcmode="lin" valueType="num">
                                      <p:cBhvr additive="base">
                                        <p:cTn id="35" dur="500" fill="hold"/>
                                        <p:tgtEl>
                                          <p:spTgt spid="3075">
                                            <p:txEl>
                                              <p:pRg st="7" end="7"/>
                                            </p:txEl>
                                          </p:spTgt>
                                        </p:tgtEl>
                                        <p:attrNameLst>
                                          <p:attrName>ppt_x</p:attrName>
                                        </p:attrNameLst>
                                      </p:cBhvr>
                                      <p:tavLst>
                                        <p:tav tm="0">
                                          <p:val>
                                            <p:strVal val="0-#ppt_w/2"/>
                                          </p:val>
                                        </p:tav>
                                        <p:tav tm="100000">
                                          <p:val>
                                            <p:strVal val="#ppt_x"/>
                                          </p:val>
                                        </p:tav>
                                      </p:tavLst>
                                    </p:anim>
                                    <p:anim calcmode="lin" valueType="num">
                                      <p:cBhvr additive="base">
                                        <p:cTn id="36" dur="500" fill="hold"/>
                                        <p:tgtEl>
                                          <p:spTgt spid="3075">
                                            <p:txEl>
                                              <p:pRg st="7" end="7"/>
                                            </p:txEl>
                                          </p:spTgt>
                                        </p:tgtEl>
                                        <p:attrNameLst>
                                          <p:attrName>ppt_y</p:attrName>
                                        </p:attrNameLst>
                                      </p:cBhvr>
                                      <p:tavLst>
                                        <p:tav tm="0">
                                          <p:val>
                                            <p:strVal val="#ppt_y"/>
                                          </p:val>
                                        </p:tav>
                                        <p:tav tm="100000">
                                          <p:val>
                                            <p:strVal val="#ppt_y"/>
                                          </p:val>
                                        </p:tav>
                                      </p:tavLst>
                                    </p:anim>
                                  </p:childTnLst>
                                </p:cTn>
                              </p:par>
                              <p:par>
                                <p:cTn id="37" presetID="2" presetClass="entr" presetSubtype="8" fill="hold" grpId="0" nodeType="withEffect">
                                  <p:stCondLst>
                                    <p:cond delay="0"/>
                                  </p:stCondLst>
                                  <p:childTnLst>
                                    <p:set>
                                      <p:cBhvr>
                                        <p:cTn id="38" dur="1" fill="hold">
                                          <p:stCondLst>
                                            <p:cond delay="0"/>
                                          </p:stCondLst>
                                        </p:cTn>
                                        <p:tgtEl>
                                          <p:spTgt spid="3075">
                                            <p:txEl>
                                              <p:pRg st="8" end="8"/>
                                            </p:txEl>
                                          </p:spTgt>
                                        </p:tgtEl>
                                        <p:attrNameLst>
                                          <p:attrName>style.visibility</p:attrName>
                                        </p:attrNameLst>
                                      </p:cBhvr>
                                      <p:to>
                                        <p:strVal val="visible"/>
                                      </p:to>
                                    </p:set>
                                    <p:anim calcmode="lin" valueType="num">
                                      <p:cBhvr additive="base">
                                        <p:cTn id="39" dur="500" fill="hold"/>
                                        <p:tgtEl>
                                          <p:spTgt spid="3075">
                                            <p:txEl>
                                              <p:pRg st="8" end="8"/>
                                            </p:txEl>
                                          </p:spTgt>
                                        </p:tgtEl>
                                        <p:attrNameLst>
                                          <p:attrName>ppt_x</p:attrName>
                                        </p:attrNameLst>
                                      </p:cBhvr>
                                      <p:tavLst>
                                        <p:tav tm="0">
                                          <p:val>
                                            <p:strVal val="0-#ppt_w/2"/>
                                          </p:val>
                                        </p:tav>
                                        <p:tav tm="100000">
                                          <p:val>
                                            <p:strVal val="#ppt_x"/>
                                          </p:val>
                                        </p:tav>
                                      </p:tavLst>
                                    </p:anim>
                                    <p:anim calcmode="lin" valueType="num">
                                      <p:cBhvr additive="base">
                                        <p:cTn id="40" dur="500" fill="hold"/>
                                        <p:tgtEl>
                                          <p:spTgt spid="3075">
                                            <p:txEl>
                                              <p:pRg st="8" end="8"/>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5" grpId="0" build="p" autoUpdateAnimBg="0"/>
    </p:bldLst>
  </p:timing>
</p:sld>
</file>

<file path=ppt/slides/slide2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p:txBody>
          <a:bodyPr/>
          <a:lstStyle/>
          <a:p>
            <a:r>
              <a:rPr lang="en-ZA" dirty="0" smtClean="0"/>
              <a:t>Data representation in micros</a:t>
            </a:r>
            <a:endParaRPr lang="en-GB" dirty="0"/>
          </a:p>
        </p:txBody>
      </p:sp>
      <p:sp>
        <p:nvSpPr>
          <p:cNvPr id="53251" name="Rectangle 3"/>
          <p:cNvSpPr>
            <a:spLocks noGrp="1" noChangeArrowheads="1"/>
          </p:cNvSpPr>
          <p:nvPr>
            <p:ph idx="1"/>
          </p:nvPr>
        </p:nvSpPr>
        <p:spPr>
          <a:xfrm>
            <a:off x="533400" y="1633728"/>
            <a:ext cx="7772400" cy="4114800"/>
          </a:xfrm>
        </p:spPr>
        <p:txBody>
          <a:bodyPr/>
          <a:lstStyle/>
          <a:p>
            <a:pPr marL="533400" indent="-533400">
              <a:lnSpc>
                <a:spcPct val="114000"/>
              </a:lnSpc>
              <a:spcBef>
                <a:spcPts val="600"/>
              </a:spcBef>
              <a:buFont typeface="Wingdings" pitchFamily="2" charset="2"/>
              <a:buNone/>
            </a:pPr>
            <a:r>
              <a:rPr lang="en-GB" sz="2400" dirty="0" smtClean="0"/>
              <a:t>Digital system signals in one of two states: 0 or 1</a:t>
            </a:r>
          </a:p>
          <a:p>
            <a:pPr>
              <a:lnSpc>
                <a:spcPct val="114000"/>
              </a:lnSpc>
              <a:spcBef>
                <a:spcPts val="600"/>
              </a:spcBef>
              <a:buClr>
                <a:srgbClr val="002060"/>
              </a:buClr>
            </a:pPr>
            <a:r>
              <a:rPr lang="en-GB" sz="2000" dirty="0" smtClean="0">
                <a:solidFill>
                  <a:srgbClr val="FF0000"/>
                </a:solidFill>
              </a:rPr>
              <a:t>B</a:t>
            </a:r>
            <a:r>
              <a:rPr lang="en-GB" sz="2000" dirty="0" smtClean="0"/>
              <a:t>inary dig</a:t>
            </a:r>
            <a:r>
              <a:rPr lang="en-GB" sz="2000" dirty="0" smtClean="0">
                <a:solidFill>
                  <a:srgbClr val="FF0000"/>
                </a:solidFill>
              </a:rPr>
              <a:t>its</a:t>
            </a:r>
            <a:r>
              <a:rPr lang="en-GB" sz="2000" dirty="0" smtClean="0"/>
              <a:t> = bits</a:t>
            </a:r>
          </a:p>
          <a:p>
            <a:pPr>
              <a:lnSpc>
                <a:spcPct val="114000"/>
              </a:lnSpc>
              <a:spcBef>
                <a:spcPts val="600"/>
              </a:spcBef>
            </a:pPr>
            <a:r>
              <a:rPr lang="en-GB" sz="2000" dirty="0" smtClean="0"/>
              <a:t>Bits represented by voltage levels</a:t>
            </a:r>
          </a:p>
          <a:p>
            <a:pPr lvl="1">
              <a:lnSpc>
                <a:spcPct val="114000"/>
              </a:lnSpc>
              <a:spcBef>
                <a:spcPts val="600"/>
              </a:spcBef>
            </a:pPr>
            <a:r>
              <a:rPr lang="en-GB" sz="1800" dirty="0" smtClean="0"/>
              <a:t>Logic 1 = 5 V (ideal)</a:t>
            </a:r>
          </a:p>
          <a:p>
            <a:pPr lvl="1">
              <a:lnSpc>
                <a:spcPct val="114000"/>
              </a:lnSpc>
              <a:spcBef>
                <a:spcPts val="600"/>
              </a:spcBef>
            </a:pPr>
            <a:r>
              <a:rPr lang="en-GB" sz="1800" dirty="0" smtClean="0"/>
              <a:t>Logic 0 = 0 V (ideal)</a:t>
            </a:r>
          </a:p>
          <a:p>
            <a:pPr lvl="1">
              <a:lnSpc>
                <a:spcPct val="114000"/>
              </a:lnSpc>
              <a:spcBef>
                <a:spcPts val="600"/>
              </a:spcBef>
            </a:pPr>
            <a:r>
              <a:rPr lang="en-GB" sz="1800" dirty="0" smtClean="0"/>
              <a:t>TTL (transistor-transistor logic)</a:t>
            </a:r>
          </a:p>
          <a:p>
            <a:pPr lvl="2">
              <a:lnSpc>
                <a:spcPct val="114000"/>
              </a:lnSpc>
              <a:spcBef>
                <a:spcPts val="600"/>
              </a:spcBef>
            </a:pPr>
            <a:r>
              <a:rPr lang="en-GB" sz="1600" dirty="0" smtClean="0"/>
              <a:t>Inputs		Low 0 to 0.8 V	High 2.0 to 5.0 V</a:t>
            </a:r>
          </a:p>
          <a:p>
            <a:pPr lvl="2">
              <a:lnSpc>
                <a:spcPct val="114000"/>
              </a:lnSpc>
              <a:spcBef>
                <a:spcPts val="600"/>
              </a:spcBef>
            </a:pPr>
            <a:r>
              <a:rPr lang="en-GB" sz="1600" dirty="0" smtClean="0"/>
              <a:t>Outputs	Low 0 to 1.5 V	High 3.5 to 5.0 V	</a:t>
            </a:r>
          </a:p>
          <a:p>
            <a:pPr lvl="1">
              <a:lnSpc>
                <a:spcPct val="114000"/>
              </a:lnSpc>
              <a:spcBef>
                <a:spcPts val="600"/>
              </a:spcBef>
            </a:pPr>
            <a:r>
              <a:rPr lang="en-GB" sz="1800" dirty="0" smtClean="0"/>
              <a:t>CMOS (complementary metal oxide semiconductors)</a:t>
            </a:r>
          </a:p>
          <a:p>
            <a:pPr lvl="2">
              <a:lnSpc>
                <a:spcPct val="114000"/>
              </a:lnSpc>
              <a:spcBef>
                <a:spcPts val="600"/>
              </a:spcBef>
            </a:pPr>
            <a:r>
              <a:rPr lang="en-GB" sz="1600" dirty="0" smtClean="0"/>
              <a:t>Inputs		Low 0 to 1.5 V	High 3.5 to 5.0 V</a:t>
            </a:r>
          </a:p>
          <a:p>
            <a:pPr lvl="2">
              <a:lnSpc>
                <a:spcPct val="114000"/>
              </a:lnSpc>
              <a:spcBef>
                <a:spcPts val="600"/>
              </a:spcBef>
            </a:pPr>
            <a:r>
              <a:rPr lang="en-GB" sz="1600" dirty="0" smtClean="0"/>
              <a:t>Outputs	Low 0 V		High 5.0 V	</a:t>
            </a:r>
          </a:p>
          <a:p>
            <a:pPr lvl="1">
              <a:lnSpc>
                <a:spcPct val="80000"/>
              </a:lnSpc>
            </a:pPr>
            <a:endParaRPr lang="en-GB" sz="1600" dirty="0" smtClean="0"/>
          </a:p>
          <a:p>
            <a:pPr marL="533400" indent="-533400">
              <a:lnSpc>
                <a:spcPct val="80000"/>
              </a:lnSpc>
              <a:buFont typeface="Wingdings" pitchFamily="2" charset="2"/>
              <a:buNone/>
            </a:pPr>
            <a:endParaRPr lang="en-GB" sz="2000" dirty="0"/>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3251">
                                            <p:txEl>
                                              <p:pRg st="0" end="0"/>
                                            </p:txEl>
                                          </p:spTgt>
                                        </p:tgtEl>
                                        <p:attrNameLst>
                                          <p:attrName>style.visibility</p:attrName>
                                        </p:attrNameLst>
                                      </p:cBhvr>
                                      <p:to>
                                        <p:strVal val="visible"/>
                                      </p:to>
                                    </p:set>
                                    <p:anim calcmode="lin" valueType="num">
                                      <p:cBhvr additive="base">
                                        <p:cTn id="7" dur="500" fill="hold"/>
                                        <p:tgtEl>
                                          <p:spTgt spid="53251">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53251">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53251">
                                            <p:txEl>
                                              <p:pRg st="1" end="1"/>
                                            </p:txEl>
                                          </p:spTgt>
                                        </p:tgtEl>
                                        <p:attrNameLst>
                                          <p:attrName>style.visibility</p:attrName>
                                        </p:attrNameLst>
                                      </p:cBhvr>
                                      <p:to>
                                        <p:strVal val="visible"/>
                                      </p:to>
                                    </p:set>
                                    <p:anim calcmode="lin" valueType="num">
                                      <p:cBhvr additive="base">
                                        <p:cTn id="13" dur="500" fill="hold"/>
                                        <p:tgtEl>
                                          <p:spTgt spid="53251">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53251">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53251">
                                            <p:txEl>
                                              <p:pRg st="2" end="2"/>
                                            </p:txEl>
                                          </p:spTgt>
                                        </p:tgtEl>
                                        <p:attrNameLst>
                                          <p:attrName>style.visibility</p:attrName>
                                        </p:attrNameLst>
                                      </p:cBhvr>
                                      <p:to>
                                        <p:strVal val="visible"/>
                                      </p:to>
                                    </p:set>
                                    <p:anim calcmode="lin" valueType="num">
                                      <p:cBhvr additive="base">
                                        <p:cTn id="19" dur="500" fill="hold"/>
                                        <p:tgtEl>
                                          <p:spTgt spid="53251">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53251">
                                            <p:txEl>
                                              <p:pRg st="2" end="2"/>
                                            </p:txEl>
                                          </p:spTgt>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53251">
                                            <p:txEl>
                                              <p:pRg st="3" end="3"/>
                                            </p:txEl>
                                          </p:spTgt>
                                        </p:tgtEl>
                                        <p:attrNameLst>
                                          <p:attrName>style.visibility</p:attrName>
                                        </p:attrNameLst>
                                      </p:cBhvr>
                                      <p:to>
                                        <p:strVal val="visible"/>
                                      </p:to>
                                    </p:set>
                                    <p:anim calcmode="lin" valueType="num">
                                      <p:cBhvr additive="base">
                                        <p:cTn id="23" dur="500" fill="hold"/>
                                        <p:tgtEl>
                                          <p:spTgt spid="53251">
                                            <p:txEl>
                                              <p:pRg st="3" end="3"/>
                                            </p:txEl>
                                          </p:spTgt>
                                        </p:tgtEl>
                                        <p:attrNameLst>
                                          <p:attrName>ppt_x</p:attrName>
                                        </p:attrNameLst>
                                      </p:cBhvr>
                                      <p:tavLst>
                                        <p:tav tm="0">
                                          <p:val>
                                            <p:strVal val="0-#ppt_w/2"/>
                                          </p:val>
                                        </p:tav>
                                        <p:tav tm="100000">
                                          <p:val>
                                            <p:strVal val="#ppt_x"/>
                                          </p:val>
                                        </p:tav>
                                      </p:tavLst>
                                    </p:anim>
                                    <p:anim calcmode="lin" valueType="num">
                                      <p:cBhvr additive="base">
                                        <p:cTn id="24" dur="500" fill="hold"/>
                                        <p:tgtEl>
                                          <p:spTgt spid="53251">
                                            <p:txEl>
                                              <p:pRg st="3" end="3"/>
                                            </p:txEl>
                                          </p:spTgt>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53251">
                                            <p:txEl>
                                              <p:pRg st="4" end="4"/>
                                            </p:txEl>
                                          </p:spTgt>
                                        </p:tgtEl>
                                        <p:attrNameLst>
                                          <p:attrName>style.visibility</p:attrName>
                                        </p:attrNameLst>
                                      </p:cBhvr>
                                      <p:to>
                                        <p:strVal val="visible"/>
                                      </p:to>
                                    </p:set>
                                    <p:anim calcmode="lin" valueType="num">
                                      <p:cBhvr additive="base">
                                        <p:cTn id="27" dur="500" fill="hold"/>
                                        <p:tgtEl>
                                          <p:spTgt spid="53251">
                                            <p:txEl>
                                              <p:pRg st="4" end="4"/>
                                            </p:txEl>
                                          </p:spTgt>
                                        </p:tgtEl>
                                        <p:attrNameLst>
                                          <p:attrName>ppt_x</p:attrName>
                                        </p:attrNameLst>
                                      </p:cBhvr>
                                      <p:tavLst>
                                        <p:tav tm="0">
                                          <p:val>
                                            <p:strVal val="0-#ppt_w/2"/>
                                          </p:val>
                                        </p:tav>
                                        <p:tav tm="100000">
                                          <p:val>
                                            <p:strVal val="#ppt_x"/>
                                          </p:val>
                                        </p:tav>
                                      </p:tavLst>
                                    </p:anim>
                                    <p:anim calcmode="lin" valueType="num">
                                      <p:cBhvr additive="base">
                                        <p:cTn id="28" dur="500" fill="hold"/>
                                        <p:tgtEl>
                                          <p:spTgt spid="53251">
                                            <p:txEl>
                                              <p:pRg st="4" end="4"/>
                                            </p:txEl>
                                          </p:spTgt>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53251">
                                            <p:txEl>
                                              <p:pRg st="5" end="5"/>
                                            </p:txEl>
                                          </p:spTgt>
                                        </p:tgtEl>
                                        <p:attrNameLst>
                                          <p:attrName>style.visibility</p:attrName>
                                        </p:attrNameLst>
                                      </p:cBhvr>
                                      <p:to>
                                        <p:strVal val="visible"/>
                                      </p:to>
                                    </p:set>
                                    <p:anim calcmode="lin" valueType="num">
                                      <p:cBhvr additive="base">
                                        <p:cTn id="31" dur="500" fill="hold"/>
                                        <p:tgtEl>
                                          <p:spTgt spid="53251">
                                            <p:txEl>
                                              <p:pRg st="5" end="5"/>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53251">
                                            <p:txEl>
                                              <p:pRg st="5" end="5"/>
                                            </p:txEl>
                                          </p:spTgt>
                                        </p:tgtEl>
                                        <p:attrNameLst>
                                          <p:attrName>ppt_y</p:attrName>
                                        </p:attrNameLst>
                                      </p:cBhvr>
                                      <p:tavLst>
                                        <p:tav tm="0">
                                          <p:val>
                                            <p:strVal val="#ppt_y"/>
                                          </p:val>
                                        </p:tav>
                                        <p:tav tm="100000">
                                          <p:val>
                                            <p:strVal val="#ppt_y"/>
                                          </p:val>
                                        </p:tav>
                                      </p:tavLst>
                                    </p:anim>
                                  </p:childTnLst>
                                </p:cTn>
                              </p:par>
                              <p:par>
                                <p:cTn id="33" presetID="2" presetClass="entr" presetSubtype="8" fill="hold" grpId="0" nodeType="withEffect">
                                  <p:stCondLst>
                                    <p:cond delay="0"/>
                                  </p:stCondLst>
                                  <p:childTnLst>
                                    <p:set>
                                      <p:cBhvr>
                                        <p:cTn id="34" dur="1" fill="hold">
                                          <p:stCondLst>
                                            <p:cond delay="0"/>
                                          </p:stCondLst>
                                        </p:cTn>
                                        <p:tgtEl>
                                          <p:spTgt spid="53251">
                                            <p:txEl>
                                              <p:pRg st="6" end="6"/>
                                            </p:txEl>
                                          </p:spTgt>
                                        </p:tgtEl>
                                        <p:attrNameLst>
                                          <p:attrName>style.visibility</p:attrName>
                                        </p:attrNameLst>
                                      </p:cBhvr>
                                      <p:to>
                                        <p:strVal val="visible"/>
                                      </p:to>
                                    </p:set>
                                    <p:anim calcmode="lin" valueType="num">
                                      <p:cBhvr additive="base">
                                        <p:cTn id="35" dur="500" fill="hold"/>
                                        <p:tgtEl>
                                          <p:spTgt spid="53251">
                                            <p:txEl>
                                              <p:pRg st="6" end="6"/>
                                            </p:txEl>
                                          </p:spTgt>
                                        </p:tgtEl>
                                        <p:attrNameLst>
                                          <p:attrName>ppt_x</p:attrName>
                                        </p:attrNameLst>
                                      </p:cBhvr>
                                      <p:tavLst>
                                        <p:tav tm="0">
                                          <p:val>
                                            <p:strVal val="0-#ppt_w/2"/>
                                          </p:val>
                                        </p:tav>
                                        <p:tav tm="100000">
                                          <p:val>
                                            <p:strVal val="#ppt_x"/>
                                          </p:val>
                                        </p:tav>
                                      </p:tavLst>
                                    </p:anim>
                                    <p:anim calcmode="lin" valueType="num">
                                      <p:cBhvr additive="base">
                                        <p:cTn id="36" dur="500" fill="hold"/>
                                        <p:tgtEl>
                                          <p:spTgt spid="53251">
                                            <p:txEl>
                                              <p:pRg st="6" end="6"/>
                                            </p:txEl>
                                          </p:spTgt>
                                        </p:tgtEl>
                                        <p:attrNameLst>
                                          <p:attrName>ppt_y</p:attrName>
                                        </p:attrNameLst>
                                      </p:cBhvr>
                                      <p:tavLst>
                                        <p:tav tm="0">
                                          <p:val>
                                            <p:strVal val="#ppt_y"/>
                                          </p:val>
                                        </p:tav>
                                        <p:tav tm="100000">
                                          <p:val>
                                            <p:strVal val="#ppt_y"/>
                                          </p:val>
                                        </p:tav>
                                      </p:tavLst>
                                    </p:anim>
                                  </p:childTnLst>
                                </p:cTn>
                              </p:par>
                              <p:par>
                                <p:cTn id="37" presetID="2" presetClass="entr" presetSubtype="8" fill="hold" grpId="0" nodeType="withEffect">
                                  <p:stCondLst>
                                    <p:cond delay="0"/>
                                  </p:stCondLst>
                                  <p:childTnLst>
                                    <p:set>
                                      <p:cBhvr>
                                        <p:cTn id="38" dur="1" fill="hold">
                                          <p:stCondLst>
                                            <p:cond delay="0"/>
                                          </p:stCondLst>
                                        </p:cTn>
                                        <p:tgtEl>
                                          <p:spTgt spid="53251">
                                            <p:txEl>
                                              <p:pRg st="7" end="7"/>
                                            </p:txEl>
                                          </p:spTgt>
                                        </p:tgtEl>
                                        <p:attrNameLst>
                                          <p:attrName>style.visibility</p:attrName>
                                        </p:attrNameLst>
                                      </p:cBhvr>
                                      <p:to>
                                        <p:strVal val="visible"/>
                                      </p:to>
                                    </p:set>
                                    <p:anim calcmode="lin" valueType="num">
                                      <p:cBhvr additive="base">
                                        <p:cTn id="39" dur="500" fill="hold"/>
                                        <p:tgtEl>
                                          <p:spTgt spid="53251">
                                            <p:txEl>
                                              <p:pRg st="7" end="7"/>
                                            </p:txEl>
                                          </p:spTgt>
                                        </p:tgtEl>
                                        <p:attrNameLst>
                                          <p:attrName>ppt_x</p:attrName>
                                        </p:attrNameLst>
                                      </p:cBhvr>
                                      <p:tavLst>
                                        <p:tav tm="0">
                                          <p:val>
                                            <p:strVal val="0-#ppt_w/2"/>
                                          </p:val>
                                        </p:tav>
                                        <p:tav tm="100000">
                                          <p:val>
                                            <p:strVal val="#ppt_x"/>
                                          </p:val>
                                        </p:tav>
                                      </p:tavLst>
                                    </p:anim>
                                    <p:anim calcmode="lin" valueType="num">
                                      <p:cBhvr additive="base">
                                        <p:cTn id="40" dur="500" fill="hold"/>
                                        <p:tgtEl>
                                          <p:spTgt spid="53251">
                                            <p:txEl>
                                              <p:pRg st="7" end="7"/>
                                            </p:txEl>
                                          </p:spTgt>
                                        </p:tgtEl>
                                        <p:attrNameLst>
                                          <p:attrName>ppt_y</p:attrName>
                                        </p:attrNameLst>
                                      </p:cBhvr>
                                      <p:tavLst>
                                        <p:tav tm="0">
                                          <p:val>
                                            <p:strVal val="#ppt_y"/>
                                          </p:val>
                                        </p:tav>
                                        <p:tav tm="100000">
                                          <p:val>
                                            <p:strVal val="#ppt_y"/>
                                          </p:val>
                                        </p:tav>
                                      </p:tavLst>
                                    </p:anim>
                                  </p:childTnLst>
                                </p:cTn>
                              </p:par>
                              <p:par>
                                <p:cTn id="41" presetID="2" presetClass="entr" presetSubtype="8" fill="hold" grpId="0" nodeType="withEffect">
                                  <p:stCondLst>
                                    <p:cond delay="0"/>
                                  </p:stCondLst>
                                  <p:childTnLst>
                                    <p:set>
                                      <p:cBhvr>
                                        <p:cTn id="42" dur="1" fill="hold">
                                          <p:stCondLst>
                                            <p:cond delay="0"/>
                                          </p:stCondLst>
                                        </p:cTn>
                                        <p:tgtEl>
                                          <p:spTgt spid="53251">
                                            <p:txEl>
                                              <p:pRg st="8" end="8"/>
                                            </p:txEl>
                                          </p:spTgt>
                                        </p:tgtEl>
                                        <p:attrNameLst>
                                          <p:attrName>style.visibility</p:attrName>
                                        </p:attrNameLst>
                                      </p:cBhvr>
                                      <p:to>
                                        <p:strVal val="visible"/>
                                      </p:to>
                                    </p:set>
                                    <p:anim calcmode="lin" valueType="num">
                                      <p:cBhvr additive="base">
                                        <p:cTn id="43" dur="500" fill="hold"/>
                                        <p:tgtEl>
                                          <p:spTgt spid="53251">
                                            <p:txEl>
                                              <p:pRg st="8" end="8"/>
                                            </p:txEl>
                                          </p:spTgt>
                                        </p:tgtEl>
                                        <p:attrNameLst>
                                          <p:attrName>ppt_x</p:attrName>
                                        </p:attrNameLst>
                                      </p:cBhvr>
                                      <p:tavLst>
                                        <p:tav tm="0">
                                          <p:val>
                                            <p:strVal val="0-#ppt_w/2"/>
                                          </p:val>
                                        </p:tav>
                                        <p:tav tm="100000">
                                          <p:val>
                                            <p:strVal val="#ppt_x"/>
                                          </p:val>
                                        </p:tav>
                                      </p:tavLst>
                                    </p:anim>
                                    <p:anim calcmode="lin" valueType="num">
                                      <p:cBhvr additive="base">
                                        <p:cTn id="44" dur="500" fill="hold"/>
                                        <p:tgtEl>
                                          <p:spTgt spid="53251">
                                            <p:txEl>
                                              <p:pRg st="8" end="8"/>
                                            </p:txEl>
                                          </p:spTgt>
                                        </p:tgtEl>
                                        <p:attrNameLst>
                                          <p:attrName>ppt_y</p:attrName>
                                        </p:attrNameLst>
                                      </p:cBhvr>
                                      <p:tavLst>
                                        <p:tav tm="0">
                                          <p:val>
                                            <p:strVal val="#ppt_y"/>
                                          </p:val>
                                        </p:tav>
                                        <p:tav tm="100000">
                                          <p:val>
                                            <p:strVal val="#ppt_y"/>
                                          </p:val>
                                        </p:tav>
                                      </p:tavLst>
                                    </p:anim>
                                  </p:childTnLst>
                                </p:cTn>
                              </p:par>
                              <p:par>
                                <p:cTn id="45" presetID="2" presetClass="entr" presetSubtype="8" fill="hold" grpId="0" nodeType="withEffect">
                                  <p:stCondLst>
                                    <p:cond delay="0"/>
                                  </p:stCondLst>
                                  <p:childTnLst>
                                    <p:set>
                                      <p:cBhvr>
                                        <p:cTn id="46" dur="1" fill="hold">
                                          <p:stCondLst>
                                            <p:cond delay="0"/>
                                          </p:stCondLst>
                                        </p:cTn>
                                        <p:tgtEl>
                                          <p:spTgt spid="53251">
                                            <p:txEl>
                                              <p:pRg st="9" end="9"/>
                                            </p:txEl>
                                          </p:spTgt>
                                        </p:tgtEl>
                                        <p:attrNameLst>
                                          <p:attrName>style.visibility</p:attrName>
                                        </p:attrNameLst>
                                      </p:cBhvr>
                                      <p:to>
                                        <p:strVal val="visible"/>
                                      </p:to>
                                    </p:set>
                                    <p:anim calcmode="lin" valueType="num">
                                      <p:cBhvr additive="base">
                                        <p:cTn id="47" dur="500" fill="hold"/>
                                        <p:tgtEl>
                                          <p:spTgt spid="53251">
                                            <p:txEl>
                                              <p:pRg st="9" end="9"/>
                                            </p:txEl>
                                          </p:spTgt>
                                        </p:tgtEl>
                                        <p:attrNameLst>
                                          <p:attrName>ppt_x</p:attrName>
                                        </p:attrNameLst>
                                      </p:cBhvr>
                                      <p:tavLst>
                                        <p:tav tm="0">
                                          <p:val>
                                            <p:strVal val="0-#ppt_w/2"/>
                                          </p:val>
                                        </p:tav>
                                        <p:tav tm="100000">
                                          <p:val>
                                            <p:strVal val="#ppt_x"/>
                                          </p:val>
                                        </p:tav>
                                      </p:tavLst>
                                    </p:anim>
                                    <p:anim calcmode="lin" valueType="num">
                                      <p:cBhvr additive="base">
                                        <p:cTn id="48" dur="500" fill="hold"/>
                                        <p:tgtEl>
                                          <p:spTgt spid="53251">
                                            <p:txEl>
                                              <p:pRg st="9" end="9"/>
                                            </p:txEl>
                                          </p:spTgt>
                                        </p:tgtEl>
                                        <p:attrNameLst>
                                          <p:attrName>ppt_y</p:attrName>
                                        </p:attrNameLst>
                                      </p:cBhvr>
                                      <p:tavLst>
                                        <p:tav tm="0">
                                          <p:val>
                                            <p:strVal val="#ppt_y"/>
                                          </p:val>
                                        </p:tav>
                                        <p:tav tm="100000">
                                          <p:val>
                                            <p:strVal val="#ppt_y"/>
                                          </p:val>
                                        </p:tav>
                                      </p:tavLst>
                                    </p:anim>
                                  </p:childTnLst>
                                </p:cTn>
                              </p:par>
                              <p:par>
                                <p:cTn id="49" presetID="2" presetClass="entr" presetSubtype="8" fill="hold" grpId="0" nodeType="withEffect">
                                  <p:stCondLst>
                                    <p:cond delay="0"/>
                                  </p:stCondLst>
                                  <p:childTnLst>
                                    <p:set>
                                      <p:cBhvr>
                                        <p:cTn id="50" dur="1" fill="hold">
                                          <p:stCondLst>
                                            <p:cond delay="0"/>
                                          </p:stCondLst>
                                        </p:cTn>
                                        <p:tgtEl>
                                          <p:spTgt spid="53251">
                                            <p:txEl>
                                              <p:pRg st="10" end="10"/>
                                            </p:txEl>
                                          </p:spTgt>
                                        </p:tgtEl>
                                        <p:attrNameLst>
                                          <p:attrName>style.visibility</p:attrName>
                                        </p:attrNameLst>
                                      </p:cBhvr>
                                      <p:to>
                                        <p:strVal val="visible"/>
                                      </p:to>
                                    </p:set>
                                    <p:anim calcmode="lin" valueType="num">
                                      <p:cBhvr additive="base">
                                        <p:cTn id="51" dur="500" fill="hold"/>
                                        <p:tgtEl>
                                          <p:spTgt spid="53251">
                                            <p:txEl>
                                              <p:pRg st="10" end="10"/>
                                            </p:txEl>
                                          </p:spTgt>
                                        </p:tgtEl>
                                        <p:attrNameLst>
                                          <p:attrName>ppt_x</p:attrName>
                                        </p:attrNameLst>
                                      </p:cBhvr>
                                      <p:tavLst>
                                        <p:tav tm="0">
                                          <p:val>
                                            <p:strVal val="0-#ppt_w/2"/>
                                          </p:val>
                                        </p:tav>
                                        <p:tav tm="100000">
                                          <p:val>
                                            <p:strVal val="#ppt_x"/>
                                          </p:val>
                                        </p:tav>
                                      </p:tavLst>
                                    </p:anim>
                                    <p:anim calcmode="lin" valueType="num">
                                      <p:cBhvr additive="base">
                                        <p:cTn id="52" dur="500" fill="hold"/>
                                        <p:tgtEl>
                                          <p:spTgt spid="53251">
                                            <p:txEl>
                                              <p:pRg st="10" end="1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251" grpId="0" build="p" autoUpdateAnimBg="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ZA" smtClean="0"/>
              <a:t>Welcome to EMK310 continued…</a:t>
            </a:r>
            <a:endParaRPr lang="en-ZA"/>
          </a:p>
        </p:txBody>
      </p:sp>
      <p:pic>
        <p:nvPicPr>
          <p:cNvPr id="1026" name="Picture 2" descr="C:\Users\User\Documents\My Files\Voorgraads\EMK310 Mikroverwerkers\Race day\2015\Foto's\009_150525.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46375" y="1409700"/>
            <a:ext cx="3169488" cy="4762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468729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pPr eaLnBrk="1" hangingPunct="1"/>
            <a:r>
              <a:rPr lang="en-ZA" smtClean="0"/>
              <a:t>Assembly language</a:t>
            </a:r>
            <a:endParaRPr lang="en-GB" smtClean="0"/>
          </a:p>
        </p:txBody>
      </p:sp>
      <p:sp>
        <p:nvSpPr>
          <p:cNvPr id="53251" name="Rectangle 3"/>
          <p:cNvSpPr>
            <a:spLocks noGrp="1" noChangeArrowheads="1"/>
          </p:cNvSpPr>
          <p:nvPr>
            <p:ph idx="1"/>
          </p:nvPr>
        </p:nvSpPr>
        <p:spPr>
          <a:xfrm>
            <a:off x="533400" y="1484313"/>
            <a:ext cx="7772400" cy="4897437"/>
          </a:xfrm>
        </p:spPr>
        <p:txBody>
          <a:bodyPr/>
          <a:lstStyle/>
          <a:p>
            <a:pPr marL="533400" indent="-533400" eaLnBrk="1" hangingPunct="1">
              <a:buFont typeface="Wingdings" pitchFamily="2" charset="2"/>
              <a:buNone/>
            </a:pPr>
            <a:r>
              <a:rPr lang="en-ZA" sz="2000" smtClean="0">
                <a:solidFill>
                  <a:srgbClr val="002060"/>
                </a:solidFill>
              </a:rPr>
              <a:t>Programmer needs to enter instructions, debug and maintain code</a:t>
            </a:r>
            <a:endParaRPr lang="en-US" sz="2000" smtClean="0">
              <a:solidFill>
                <a:srgbClr val="002060"/>
              </a:solidFill>
            </a:endParaRPr>
          </a:p>
          <a:p>
            <a:pPr marL="533400" indent="-533400" eaLnBrk="1" hangingPunct="1"/>
            <a:r>
              <a:rPr lang="en-US" sz="2000" smtClean="0">
                <a:solidFill>
                  <a:srgbClr val="002060"/>
                </a:solidFill>
              </a:rPr>
              <a:t>using binary format </a:t>
            </a:r>
          </a:p>
          <a:p>
            <a:pPr marL="914400" lvl="1" indent="-457200" eaLnBrk="1" hangingPunct="1"/>
            <a:r>
              <a:rPr lang="en-US" sz="1800" smtClean="0">
                <a:solidFill>
                  <a:srgbClr val="002060"/>
                </a:solidFill>
              </a:rPr>
              <a:t>e.g. 0000 1000 0000 0011 (Not likely!)</a:t>
            </a:r>
          </a:p>
          <a:p>
            <a:pPr marL="533400" indent="-533400" eaLnBrk="1" hangingPunct="1"/>
            <a:r>
              <a:rPr lang="en-US" sz="2000" smtClean="0">
                <a:solidFill>
                  <a:srgbClr val="002060"/>
                </a:solidFill>
              </a:rPr>
              <a:t>or in hex</a:t>
            </a:r>
          </a:p>
          <a:p>
            <a:pPr marL="914400" lvl="1" indent="-457200" eaLnBrk="1" hangingPunct="1"/>
            <a:r>
              <a:rPr lang="en-GB" sz="1800" smtClean="0">
                <a:solidFill>
                  <a:srgbClr val="002060"/>
                </a:solidFill>
              </a:rPr>
              <a:t>0803h (Still doesn't mean anything to the novice.)</a:t>
            </a:r>
          </a:p>
          <a:p>
            <a:pPr marL="533400" indent="-533400" eaLnBrk="1" hangingPunct="1"/>
            <a:r>
              <a:rPr lang="en-US" sz="2000" smtClean="0">
                <a:solidFill>
                  <a:srgbClr val="002060"/>
                </a:solidFill>
              </a:rPr>
              <a:t>or perhaps </a:t>
            </a:r>
          </a:p>
          <a:p>
            <a:pPr marL="914400" lvl="1" indent="-457200" eaLnBrk="1" hangingPunct="1"/>
            <a:r>
              <a:rPr lang="en-GB" sz="1800" smtClean="0">
                <a:solidFill>
                  <a:srgbClr val="002060"/>
                </a:solidFill>
              </a:rPr>
              <a:t>movf 03h, 0 (Looks a tiny bit better. Maybe </a:t>
            </a:r>
            <a:r>
              <a:rPr lang="en-GB" sz="1800" i="1" smtClean="0">
                <a:solidFill>
                  <a:srgbClr val="002060"/>
                </a:solidFill>
              </a:rPr>
              <a:t>move</a:t>
            </a:r>
            <a:r>
              <a:rPr lang="en-GB" sz="1800" smtClean="0">
                <a:solidFill>
                  <a:srgbClr val="002060"/>
                </a:solidFill>
              </a:rPr>
              <a:t> something?)</a:t>
            </a:r>
          </a:p>
          <a:p>
            <a:pPr marL="533400" indent="-533400" eaLnBrk="1" hangingPunct="1"/>
            <a:r>
              <a:rPr lang="en-US" sz="2000" smtClean="0">
                <a:solidFill>
                  <a:srgbClr val="002060"/>
                </a:solidFill>
              </a:rPr>
              <a:t>or how about</a:t>
            </a:r>
          </a:p>
          <a:p>
            <a:pPr marL="914400" lvl="1" indent="-457200" eaLnBrk="1" hangingPunct="1"/>
            <a:r>
              <a:rPr lang="en-GB" sz="1800" smtClean="0">
                <a:solidFill>
                  <a:srgbClr val="002060"/>
                </a:solidFill>
              </a:rPr>
              <a:t>movf STATUS, W</a:t>
            </a:r>
          </a:p>
          <a:p>
            <a:pPr marL="914400" lvl="1" indent="-457200" eaLnBrk="1" hangingPunct="1"/>
            <a:r>
              <a:rPr lang="en-US" sz="1800" smtClean="0">
                <a:solidFill>
                  <a:srgbClr val="002060"/>
                </a:solidFill>
              </a:rPr>
              <a:t>meaning "</a:t>
            </a:r>
            <a:r>
              <a:rPr lang="en-GB" sz="1800" smtClean="0">
                <a:solidFill>
                  <a:srgbClr val="002060"/>
                </a:solidFill>
              </a:rPr>
              <a:t>Move the contents of a file register called Status into a register called W."</a:t>
            </a:r>
          </a:p>
          <a:p>
            <a:pPr marL="914400" lvl="1" indent="-457200" eaLnBrk="1" hangingPunct="1"/>
            <a:r>
              <a:rPr lang="en-US" sz="1800" smtClean="0">
                <a:solidFill>
                  <a:srgbClr val="002060"/>
                </a:solidFill>
              </a:rPr>
              <a:t>Yes, much better if we know what "STATUS" and "W" means!</a:t>
            </a:r>
          </a:p>
          <a:p>
            <a:pPr marL="914400" lvl="1" indent="-457200" eaLnBrk="1" hangingPunct="1"/>
            <a:endParaRPr lang="en-GB" sz="1800" smtClean="0">
              <a:solidFill>
                <a:srgbClr val="002060"/>
              </a:solidFill>
            </a:endParaRPr>
          </a:p>
        </p:txBody>
      </p:sp>
    </p:spTree>
    <p:extLst>
      <p:ext uri="{BB962C8B-B14F-4D97-AF65-F5344CB8AC3E}">
        <p14:creationId xmlns:p14="http://schemas.microsoft.com/office/powerpoint/2010/main" val="275319259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3251">
                                            <p:txEl>
                                              <p:pRg st="0" end="0"/>
                                            </p:txEl>
                                          </p:spTgt>
                                        </p:tgtEl>
                                        <p:attrNameLst>
                                          <p:attrName>style.visibility</p:attrName>
                                        </p:attrNameLst>
                                      </p:cBhvr>
                                      <p:to>
                                        <p:strVal val="visible"/>
                                      </p:to>
                                    </p:set>
                                    <p:anim calcmode="lin" valueType="num">
                                      <p:cBhvr additive="base">
                                        <p:cTn id="7" dur="500" fill="hold"/>
                                        <p:tgtEl>
                                          <p:spTgt spid="53251">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53251">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53251">
                                            <p:txEl>
                                              <p:pRg st="1" end="1"/>
                                            </p:txEl>
                                          </p:spTgt>
                                        </p:tgtEl>
                                        <p:attrNameLst>
                                          <p:attrName>style.visibility</p:attrName>
                                        </p:attrNameLst>
                                      </p:cBhvr>
                                      <p:to>
                                        <p:strVal val="visible"/>
                                      </p:to>
                                    </p:set>
                                    <p:anim calcmode="lin" valueType="num">
                                      <p:cBhvr additive="base">
                                        <p:cTn id="13" dur="500" fill="hold"/>
                                        <p:tgtEl>
                                          <p:spTgt spid="53251">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53251">
                                            <p:txEl>
                                              <p:pRg st="1" end="1"/>
                                            </p:txEl>
                                          </p:spTgt>
                                        </p:tgtEl>
                                        <p:attrNameLst>
                                          <p:attrName>ppt_y</p:attrName>
                                        </p:attrNameLst>
                                      </p:cBhvr>
                                      <p:tavLst>
                                        <p:tav tm="0">
                                          <p:val>
                                            <p:strVal val="#ppt_y"/>
                                          </p:val>
                                        </p:tav>
                                        <p:tav tm="100000">
                                          <p:val>
                                            <p:strVal val="#ppt_y"/>
                                          </p:val>
                                        </p:tav>
                                      </p:tavLst>
                                    </p:anim>
                                  </p:childTnLst>
                                </p:cTn>
                              </p:par>
                              <p:par>
                                <p:cTn id="15" presetID="2" presetClass="entr" presetSubtype="8" fill="hold" grpId="0" nodeType="withEffect">
                                  <p:stCondLst>
                                    <p:cond delay="0"/>
                                  </p:stCondLst>
                                  <p:childTnLst>
                                    <p:set>
                                      <p:cBhvr>
                                        <p:cTn id="16" dur="1" fill="hold">
                                          <p:stCondLst>
                                            <p:cond delay="0"/>
                                          </p:stCondLst>
                                        </p:cTn>
                                        <p:tgtEl>
                                          <p:spTgt spid="53251">
                                            <p:txEl>
                                              <p:pRg st="2" end="2"/>
                                            </p:txEl>
                                          </p:spTgt>
                                        </p:tgtEl>
                                        <p:attrNameLst>
                                          <p:attrName>style.visibility</p:attrName>
                                        </p:attrNameLst>
                                      </p:cBhvr>
                                      <p:to>
                                        <p:strVal val="visible"/>
                                      </p:to>
                                    </p:set>
                                    <p:anim calcmode="lin" valueType="num">
                                      <p:cBhvr additive="base">
                                        <p:cTn id="17" dur="500" fill="hold"/>
                                        <p:tgtEl>
                                          <p:spTgt spid="53251">
                                            <p:txEl>
                                              <p:pRg st="2" end="2"/>
                                            </p:txEl>
                                          </p:spTgt>
                                        </p:tgtEl>
                                        <p:attrNameLst>
                                          <p:attrName>ppt_x</p:attrName>
                                        </p:attrNameLst>
                                      </p:cBhvr>
                                      <p:tavLst>
                                        <p:tav tm="0">
                                          <p:val>
                                            <p:strVal val="0-#ppt_w/2"/>
                                          </p:val>
                                        </p:tav>
                                        <p:tav tm="100000">
                                          <p:val>
                                            <p:strVal val="#ppt_x"/>
                                          </p:val>
                                        </p:tav>
                                      </p:tavLst>
                                    </p:anim>
                                    <p:anim calcmode="lin" valueType="num">
                                      <p:cBhvr additive="base">
                                        <p:cTn id="18" dur="500" fill="hold"/>
                                        <p:tgtEl>
                                          <p:spTgt spid="53251">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2" presetClass="entr" presetSubtype="8" fill="hold" grpId="0" nodeType="clickEffect">
                                  <p:stCondLst>
                                    <p:cond delay="0"/>
                                  </p:stCondLst>
                                  <p:childTnLst>
                                    <p:set>
                                      <p:cBhvr>
                                        <p:cTn id="22" dur="1" fill="hold">
                                          <p:stCondLst>
                                            <p:cond delay="0"/>
                                          </p:stCondLst>
                                        </p:cTn>
                                        <p:tgtEl>
                                          <p:spTgt spid="53251">
                                            <p:txEl>
                                              <p:pRg st="3" end="3"/>
                                            </p:txEl>
                                          </p:spTgt>
                                        </p:tgtEl>
                                        <p:attrNameLst>
                                          <p:attrName>style.visibility</p:attrName>
                                        </p:attrNameLst>
                                      </p:cBhvr>
                                      <p:to>
                                        <p:strVal val="visible"/>
                                      </p:to>
                                    </p:set>
                                    <p:anim calcmode="lin" valueType="num">
                                      <p:cBhvr additive="base">
                                        <p:cTn id="23" dur="500" fill="hold"/>
                                        <p:tgtEl>
                                          <p:spTgt spid="53251">
                                            <p:txEl>
                                              <p:pRg st="3" end="3"/>
                                            </p:txEl>
                                          </p:spTgt>
                                        </p:tgtEl>
                                        <p:attrNameLst>
                                          <p:attrName>ppt_x</p:attrName>
                                        </p:attrNameLst>
                                      </p:cBhvr>
                                      <p:tavLst>
                                        <p:tav tm="0">
                                          <p:val>
                                            <p:strVal val="0-#ppt_w/2"/>
                                          </p:val>
                                        </p:tav>
                                        <p:tav tm="100000">
                                          <p:val>
                                            <p:strVal val="#ppt_x"/>
                                          </p:val>
                                        </p:tav>
                                      </p:tavLst>
                                    </p:anim>
                                    <p:anim calcmode="lin" valueType="num">
                                      <p:cBhvr additive="base">
                                        <p:cTn id="24" dur="500" fill="hold"/>
                                        <p:tgtEl>
                                          <p:spTgt spid="53251">
                                            <p:txEl>
                                              <p:pRg st="3" end="3"/>
                                            </p:txEl>
                                          </p:spTgt>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53251">
                                            <p:txEl>
                                              <p:pRg st="4" end="4"/>
                                            </p:txEl>
                                          </p:spTgt>
                                        </p:tgtEl>
                                        <p:attrNameLst>
                                          <p:attrName>style.visibility</p:attrName>
                                        </p:attrNameLst>
                                      </p:cBhvr>
                                      <p:to>
                                        <p:strVal val="visible"/>
                                      </p:to>
                                    </p:set>
                                    <p:anim calcmode="lin" valueType="num">
                                      <p:cBhvr additive="base">
                                        <p:cTn id="27" dur="500" fill="hold"/>
                                        <p:tgtEl>
                                          <p:spTgt spid="53251">
                                            <p:txEl>
                                              <p:pRg st="4" end="4"/>
                                            </p:txEl>
                                          </p:spTgt>
                                        </p:tgtEl>
                                        <p:attrNameLst>
                                          <p:attrName>ppt_x</p:attrName>
                                        </p:attrNameLst>
                                      </p:cBhvr>
                                      <p:tavLst>
                                        <p:tav tm="0">
                                          <p:val>
                                            <p:strVal val="0-#ppt_w/2"/>
                                          </p:val>
                                        </p:tav>
                                        <p:tav tm="100000">
                                          <p:val>
                                            <p:strVal val="#ppt_x"/>
                                          </p:val>
                                        </p:tav>
                                      </p:tavLst>
                                    </p:anim>
                                    <p:anim calcmode="lin" valueType="num">
                                      <p:cBhvr additive="base">
                                        <p:cTn id="28" dur="500" fill="hold"/>
                                        <p:tgtEl>
                                          <p:spTgt spid="53251">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9" fill="hold" nodeType="clickPar">
                      <p:stCondLst>
                        <p:cond delay="indefinite"/>
                      </p:stCondLst>
                      <p:childTnLst>
                        <p:par>
                          <p:cTn id="30" fill="hold" nodeType="withGroup">
                            <p:stCondLst>
                              <p:cond delay="0"/>
                            </p:stCondLst>
                            <p:childTnLst>
                              <p:par>
                                <p:cTn id="31" presetID="2" presetClass="entr" presetSubtype="8" fill="hold" grpId="0" nodeType="clickEffect">
                                  <p:stCondLst>
                                    <p:cond delay="0"/>
                                  </p:stCondLst>
                                  <p:childTnLst>
                                    <p:set>
                                      <p:cBhvr>
                                        <p:cTn id="32" dur="1" fill="hold">
                                          <p:stCondLst>
                                            <p:cond delay="0"/>
                                          </p:stCondLst>
                                        </p:cTn>
                                        <p:tgtEl>
                                          <p:spTgt spid="53251">
                                            <p:txEl>
                                              <p:pRg st="5" end="5"/>
                                            </p:txEl>
                                          </p:spTgt>
                                        </p:tgtEl>
                                        <p:attrNameLst>
                                          <p:attrName>style.visibility</p:attrName>
                                        </p:attrNameLst>
                                      </p:cBhvr>
                                      <p:to>
                                        <p:strVal val="visible"/>
                                      </p:to>
                                    </p:set>
                                    <p:anim calcmode="lin" valueType="num">
                                      <p:cBhvr additive="base">
                                        <p:cTn id="33" dur="500" fill="hold"/>
                                        <p:tgtEl>
                                          <p:spTgt spid="53251">
                                            <p:txEl>
                                              <p:pRg st="5" end="5"/>
                                            </p:txEl>
                                          </p:spTgt>
                                        </p:tgtEl>
                                        <p:attrNameLst>
                                          <p:attrName>ppt_x</p:attrName>
                                        </p:attrNameLst>
                                      </p:cBhvr>
                                      <p:tavLst>
                                        <p:tav tm="0">
                                          <p:val>
                                            <p:strVal val="0-#ppt_w/2"/>
                                          </p:val>
                                        </p:tav>
                                        <p:tav tm="100000">
                                          <p:val>
                                            <p:strVal val="#ppt_x"/>
                                          </p:val>
                                        </p:tav>
                                      </p:tavLst>
                                    </p:anim>
                                    <p:anim calcmode="lin" valueType="num">
                                      <p:cBhvr additive="base">
                                        <p:cTn id="34" dur="500" fill="hold"/>
                                        <p:tgtEl>
                                          <p:spTgt spid="53251">
                                            <p:txEl>
                                              <p:pRg st="5" end="5"/>
                                            </p:txEl>
                                          </p:spTgt>
                                        </p:tgtEl>
                                        <p:attrNameLst>
                                          <p:attrName>ppt_y</p:attrName>
                                        </p:attrNameLst>
                                      </p:cBhvr>
                                      <p:tavLst>
                                        <p:tav tm="0">
                                          <p:val>
                                            <p:strVal val="#ppt_y"/>
                                          </p:val>
                                        </p:tav>
                                        <p:tav tm="100000">
                                          <p:val>
                                            <p:strVal val="#ppt_y"/>
                                          </p:val>
                                        </p:tav>
                                      </p:tavLst>
                                    </p:anim>
                                  </p:childTnLst>
                                </p:cTn>
                              </p:par>
                              <p:par>
                                <p:cTn id="35" presetID="2" presetClass="entr" presetSubtype="8" fill="hold" grpId="0" nodeType="withEffect">
                                  <p:stCondLst>
                                    <p:cond delay="0"/>
                                  </p:stCondLst>
                                  <p:childTnLst>
                                    <p:set>
                                      <p:cBhvr>
                                        <p:cTn id="36" dur="1" fill="hold">
                                          <p:stCondLst>
                                            <p:cond delay="0"/>
                                          </p:stCondLst>
                                        </p:cTn>
                                        <p:tgtEl>
                                          <p:spTgt spid="53251">
                                            <p:txEl>
                                              <p:pRg st="6" end="6"/>
                                            </p:txEl>
                                          </p:spTgt>
                                        </p:tgtEl>
                                        <p:attrNameLst>
                                          <p:attrName>style.visibility</p:attrName>
                                        </p:attrNameLst>
                                      </p:cBhvr>
                                      <p:to>
                                        <p:strVal val="visible"/>
                                      </p:to>
                                    </p:set>
                                    <p:anim calcmode="lin" valueType="num">
                                      <p:cBhvr additive="base">
                                        <p:cTn id="37" dur="500" fill="hold"/>
                                        <p:tgtEl>
                                          <p:spTgt spid="53251">
                                            <p:txEl>
                                              <p:pRg st="6" end="6"/>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53251">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8" fill="hold" grpId="0" nodeType="clickEffect">
                                  <p:stCondLst>
                                    <p:cond delay="0"/>
                                  </p:stCondLst>
                                  <p:childTnLst>
                                    <p:set>
                                      <p:cBhvr>
                                        <p:cTn id="42" dur="1" fill="hold">
                                          <p:stCondLst>
                                            <p:cond delay="0"/>
                                          </p:stCondLst>
                                        </p:cTn>
                                        <p:tgtEl>
                                          <p:spTgt spid="53251">
                                            <p:txEl>
                                              <p:pRg st="7" end="7"/>
                                            </p:txEl>
                                          </p:spTgt>
                                        </p:tgtEl>
                                        <p:attrNameLst>
                                          <p:attrName>style.visibility</p:attrName>
                                        </p:attrNameLst>
                                      </p:cBhvr>
                                      <p:to>
                                        <p:strVal val="visible"/>
                                      </p:to>
                                    </p:set>
                                    <p:anim calcmode="lin" valueType="num">
                                      <p:cBhvr additive="base">
                                        <p:cTn id="43" dur="500" fill="hold"/>
                                        <p:tgtEl>
                                          <p:spTgt spid="53251">
                                            <p:txEl>
                                              <p:pRg st="7" end="7"/>
                                            </p:txEl>
                                          </p:spTgt>
                                        </p:tgtEl>
                                        <p:attrNameLst>
                                          <p:attrName>ppt_x</p:attrName>
                                        </p:attrNameLst>
                                      </p:cBhvr>
                                      <p:tavLst>
                                        <p:tav tm="0">
                                          <p:val>
                                            <p:strVal val="0-#ppt_w/2"/>
                                          </p:val>
                                        </p:tav>
                                        <p:tav tm="100000">
                                          <p:val>
                                            <p:strVal val="#ppt_x"/>
                                          </p:val>
                                        </p:tav>
                                      </p:tavLst>
                                    </p:anim>
                                    <p:anim calcmode="lin" valueType="num">
                                      <p:cBhvr additive="base">
                                        <p:cTn id="44" dur="500" fill="hold"/>
                                        <p:tgtEl>
                                          <p:spTgt spid="53251">
                                            <p:txEl>
                                              <p:pRg st="7" end="7"/>
                                            </p:txEl>
                                          </p:spTgt>
                                        </p:tgtEl>
                                        <p:attrNameLst>
                                          <p:attrName>ppt_y</p:attrName>
                                        </p:attrNameLst>
                                      </p:cBhvr>
                                      <p:tavLst>
                                        <p:tav tm="0">
                                          <p:val>
                                            <p:strVal val="#ppt_y"/>
                                          </p:val>
                                        </p:tav>
                                        <p:tav tm="100000">
                                          <p:val>
                                            <p:strVal val="#ppt_y"/>
                                          </p:val>
                                        </p:tav>
                                      </p:tavLst>
                                    </p:anim>
                                  </p:childTnLst>
                                </p:cTn>
                              </p:par>
                              <p:par>
                                <p:cTn id="45" presetID="2" presetClass="entr" presetSubtype="8" fill="hold" grpId="0" nodeType="withEffect">
                                  <p:stCondLst>
                                    <p:cond delay="0"/>
                                  </p:stCondLst>
                                  <p:childTnLst>
                                    <p:set>
                                      <p:cBhvr>
                                        <p:cTn id="46" dur="1" fill="hold">
                                          <p:stCondLst>
                                            <p:cond delay="0"/>
                                          </p:stCondLst>
                                        </p:cTn>
                                        <p:tgtEl>
                                          <p:spTgt spid="53251">
                                            <p:txEl>
                                              <p:pRg st="8" end="8"/>
                                            </p:txEl>
                                          </p:spTgt>
                                        </p:tgtEl>
                                        <p:attrNameLst>
                                          <p:attrName>style.visibility</p:attrName>
                                        </p:attrNameLst>
                                      </p:cBhvr>
                                      <p:to>
                                        <p:strVal val="visible"/>
                                      </p:to>
                                    </p:set>
                                    <p:anim calcmode="lin" valueType="num">
                                      <p:cBhvr additive="base">
                                        <p:cTn id="47" dur="500" fill="hold"/>
                                        <p:tgtEl>
                                          <p:spTgt spid="53251">
                                            <p:txEl>
                                              <p:pRg st="8" end="8"/>
                                            </p:txEl>
                                          </p:spTgt>
                                        </p:tgtEl>
                                        <p:attrNameLst>
                                          <p:attrName>ppt_x</p:attrName>
                                        </p:attrNameLst>
                                      </p:cBhvr>
                                      <p:tavLst>
                                        <p:tav tm="0">
                                          <p:val>
                                            <p:strVal val="0-#ppt_w/2"/>
                                          </p:val>
                                        </p:tav>
                                        <p:tav tm="100000">
                                          <p:val>
                                            <p:strVal val="#ppt_x"/>
                                          </p:val>
                                        </p:tav>
                                      </p:tavLst>
                                    </p:anim>
                                    <p:anim calcmode="lin" valueType="num">
                                      <p:cBhvr additive="base">
                                        <p:cTn id="48" dur="500" fill="hold"/>
                                        <p:tgtEl>
                                          <p:spTgt spid="53251">
                                            <p:txEl>
                                              <p:pRg st="8" end="8"/>
                                            </p:txEl>
                                          </p:spTgt>
                                        </p:tgtEl>
                                        <p:attrNameLst>
                                          <p:attrName>ppt_y</p:attrName>
                                        </p:attrNameLst>
                                      </p:cBhvr>
                                      <p:tavLst>
                                        <p:tav tm="0">
                                          <p:val>
                                            <p:strVal val="#ppt_y"/>
                                          </p:val>
                                        </p:tav>
                                        <p:tav tm="100000">
                                          <p:val>
                                            <p:strVal val="#ppt_y"/>
                                          </p:val>
                                        </p:tav>
                                      </p:tavLst>
                                    </p:anim>
                                  </p:childTnLst>
                                </p:cTn>
                              </p:par>
                              <p:par>
                                <p:cTn id="49" presetID="2" presetClass="entr" presetSubtype="8" fill="hold" grpId="0" nodeType="withEffect">
                                  <p:stCondLst>
                                    <p:cond delay="0"/>
                                  </p:stCondLst>
                                  <p:childTnLst>
                                    <p:set>
                                      <p:cBhvr>
                                        <p:cTn id="50" dur="1" fill="hold">
                                          <p:stCondLst>
                                            <p:cond delay="0"/>
                                          </p:stCondLst>
                                        </p:cTn>
                                        <p:tgtEl>
                                          <p:spTgt spid="53251">
                                            <p:txEl>
                                              <p:pRg st="9" end="9"/>
                                            </p:txEl>
                                          </p:spTgt>
                                        </p:tgtEl>
                                        <p:attrNameLst>
                                          <p:attrName>style.visibility</p:attrName>
                                        </p:attrNameLst>
                                      </p:cBhvr>
                                      <p:to>
                                        <p:strVal val="visible"/>
                                      </p:to>
                                    </p:set>
                                    <p:anim calcmode="lin" valueType="num">
                                      <p:cBhvr additive="base">
                                        <p:cTn id="51" dur="500" fill="hold"/>
                                        <p:tgtEl>
                                          <p:spTgt spid="53251">
                                            <p:txEl>
                                              <p:pRg st="9" end="9"/>
                                            </p:txEl>
                                          </p:spTgt>
                                        </p:tgtEl>
                                        <p:attrNameLst>
                                          <p:attrName>ppt_x</p:attrName>
                                        </p:attrNameLst>
                                      </p:cBhvr>
                                      <p:tavLst>
                                        <p:tav tm="0">
                                          <p:val>
                                            <p:strVal val="0-#ppt_w/2"/>
                                          </p:val>
                                        </p:tav>
                                        <p:tav tm="100000">
                                          <p:val>
                                            <p:strVal val="#ppt_x"/>
                                          </p:val>
                                        </p:tav>
                                      </p:tavLst>
                                    </p:anim>
                                    <p:anim calcmode="lin" valueType="num">
                                      <p:cBhvr additive="base">
                                        <p:cTn id="52" dur="500" fill="hold"/>
                                        <p:tgtEl>
                                          <p:spTgt spid="53251">
                                            <p:txEl>
                                              <p:pRg st="9" end="9"/>
                                            </p:txEl>
                                          </p:spTgt>
                                        </p:tgtEl>
                                        <p:attrNameLst>
                                          <p:attrName>ppt_y</p:attrName>
                                        </p:attrNameLst>
                                      </p:cBhvr>
                                      <p:tavLst>
                                        <p:tav tm="0">
                                          <p:val>
                                            <p:strVal val="#ppt_y"/>
                                          </p:val>
                                        </p:tav>
                                        <p:tav tm="100000">
                                          <p:val>
                                            <p:strVal val="#ppt_y"/>
                                          </p:val>
                                        </p:tav>
                                      </p:tavLst>
                                    </p:anim>
                                  </p:childTnLst>
                                </p:cTn>
                              </p:par>
                              <p:par>
                                <p:cTn id="53" presetID="2" presetClass="entr" presetSubtype="8" fill="hold" grpId="0" nodeType="withEffect">
                                  <p:stCondLst>
                                    <p:cond delay="0"/>
                                  </p:stCondLst>
                                  <p:childTnLst>
                                    <p:set>
                                      <p:cBhvr>
                                        <p:cTn id="54" dur="1" fill="hold">
                                          <p:stCondLst>
                                            <p:cond delay="0"/>
                                          </p:stCondLst>
                                        </p:cTn>
                                        <p:tgtEl>
                                          <p:spTgt spid="53251">
                                            <p:txEl>
                                              <p:pRg st="10" end="10"/>
                                            </p:txEl>
                                          </p:spTgt>
                                        </p:tgtEl>
                                        <p:attrNameLst>
                                          <p:attrName>style.visibility</p:attrName>
                                        </p:attrNameLst>
                                      </p:cBhvr>
                                      <p:to>
                                        <p:strVal val="visible"/>
                                      </p:to>
                                    </p:set>
                                    <p:anim calcmode="lin" valueType="num">
                                      <p:cBhvr additive="base">
                                        <p:cTn id="55" dur="500" fill="hold"/>
                                        <p:tgtEl>
                                          <p:spTgt spid="53251">
                                            <p:txEl>
                                              <p:pRg st="10" end="10"/>
                                            </p:txEl>
                                          </p:spTgt>
                                        </p:tgtEl>
                                        <p:attrNameLst>
                                          <p:attrName>ppt_x</p:attrName>
                                        </p:attrNameLst>
                                      </p:cBhvr>
                                      <p:tavLst>
                                        <p:tav tm="0">
                                          <p:val>
                                            <p:strVal val="0-#ppt_w/2"/>
                                          </p:val>
                                        </p:tav>
                                        <p:tav tm="100000">
                                          <p:val>
                                            <p:strVal val="#ppt_x"/>
                                          </p:val>
                                        </p:tav>
                                      </p:tavLst>
                                    </p:anim>
                                    <p:anim calcmode="lin" valueType="num">
                                      <p:cBhvr additive="base">
                                        <p:cTn id="56" dur="500" fill="hold"/>
                                        <p:tgtEl>
                                          <p:spTgt spid="53251">
                                            <p:txEl>
                                              <p:pRg st="10" end="1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251" grpId="0" build="p" autoUpdateAnimBg="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pPr eaLnBrk="1" hangingPunct="1"/>
            <a:r>
              <a:rPr lang="en-ZA" smtClean="0"/>
              <a:t>Assembly language (2)</a:t>
            </a:r>
            <a:endParaRPr lang="en-GB" smtClean="0"/>
          </a:p>
        </p:txBody>
      </p:sp>
      <p:sp>
        <p:nvSpPr>
          <p:cNvPr id="5123" name="Rectangle 3"/>
          <p:cNvSpPr>
            <a:spLocks noGrp="1" noChangeArrowheads="1"/>
          </p:cNvSpPr>
          <p:nvPr>
            <p:ph idx="1"/>
          </p:nvPr>
        </p:nvSpPr>
        <p:spPr>
          <a:xfrm>
            <a:off x="533400" y="1600200"/>
            <a:ext cx="7772400" cy="4800600"/>
          </a:xfrm>
        </p:spPr>
        <p:txBody>
          <a:bodyPr/>
          <a:lstStyle/>
          <a:p>
            <a:pPr eaLnBrk="1" hangingPunct="1"/>
            <a:r>
              <a:rPr lang="en-GB" smtClean="0">
                <a:solidFill>
                  <a:srgbClr val="002060"/>
                </a:solidFill>
              </a:rPr>
              <a:t>Assembly language</a:t>
            </a:r>
          </a:p>
          <a:p>
            <a:pPr lvl="1" eaLnBrk="1" hangingPunct="1"/>
            <a:r>
              <a:rPr lang="en-GB" smtClean="0">
                <a:solidFill>
                  <a:srgbClr val="002060"/>
                </a:solidFill>
              </a:rPr>
              <a:t>was developed to simplify the programming job.</a:t>
            </a:r>
          </a:p>
          <a:p>
            <a:pPr lvl="1" eaLnBrk="1" hangingPunct="1"/>
            <a:r>
              <a:rPr lang="en-ZA" smtClean="0">
                <a:solidFill>
                  <a:srgbClr val="002060"/>
                </a:solidFill>
              </a:rPr>
              <a:t>is a low-level programming language which is used to manipulate microcontroller on bit and word level.</a:t>
            </a:r>
          </a:p>
          <a:p>
            <a:pPr eaLnBrk="1" hangingPunct="1"/>
            <a:r>
              <a:rPr lang="en-ZA" smtClean="0">
                <a:solidFill>
                  <a:srgbClr val="002060"/>
                </a:solidFill>
              </a:rPr>
              <a:t>How does it get into the </a:t>
            </a:r>
            <a:r>
              <a:rPr lang="el-GR" smtClean="0">
                <a:solidFill>
                  <a:srgbClr val="002060"/>
                </a:solidFill>
                <a:cs typeface="Tahoma" pitchFamily="34" charset="0"/>
              </a:rPr>
              <a:t>μ</a:t>
            </a:r>
            <a:r>
              <a:rPr lang="en-US" smtClean="0">
                <a:solidFill>
                  <a:srgbClr val="002060"/>
                </a:solidFill>
                <a:cs typeface="Tahoma" pitchFamily="34" charset="0"/>
              </a:rPr>
              <a:t>?</a:t>
            </a:r>
            <a:endParaRPr lang="el-GR" smtClean="0">
              <a:solidFill>
                <a:srgbClr val="002060"/>
              </a:solidFill>
              <a:cs typeface="Tahoma" pitchFamily="34" charset="0"/>
            </a:endParaRPr>
          </a:p>
          <a:p>
            <a:pPr lvl="1" eaLnBrk="1" hangingPunct="1"/>
            <a:r>
              <a:rPr lang="en-ZA" smtClean="0">
                <a:solidFill>
                  <a:srgbClr val="002060"/>
                </a:solidFill>
              </a:rPr>
              <a:t>Source code: the code we write</a:t>
            </a:r>
          </a:p>
          <a:p>
            <a:pPr lvl="2" eaLnBrk="1" hangingPunct="1"/>
            <a:r>
              <a:rPr lang="en-ZA" smtClean="0">
                <a:solidFill>
                  <a:srgbClr val="002060"/>
                </a:solidFill>
              </a:rPr>
              <a:t>instructions: PIC understands them</a:t>
            </a:r>
          </a:p>
          <a:p>
            <a:pPr lvl="2" eaLnBrk="1" hangingPunct="1"/>
            <a:r>
              <a:rPr lang="en-ZA" smtClean="0">
                <a:solidFill>
                  <a:srgbClr val="002060"/>
                </a:solidFill>
              </a:rPr>
              <a:t>directives: control how the assembler builds the object code (</a:t>
            </a:r>
            <a:r>
              <a:rPr lang="en-ZA" i="1" smtClean="0">
                <a:solidFill>
                  <a:schemeClr val="accent1"/>
                </a:solidFill>
              </a:rPr>
              <a:t>see MPLAB help</a:t>
            </a:r>
            <a:r>
              <a:rPr lang="en-ZA" smtClean="0">
                <a:solidFill>
                  <a:srgbClr val="002060"/>
                </a:solidFill>
              </a:rPr>
              <a:t>)</a:t>
            </a:r>
          </a:p>
          <a:p>
            <a:pPr lvl="1" eaLnBrk="1" hangingPunct="1"/>
            <a:r>
              <a:rPr lang="en-ZA" smtClean="0">
                <a:solidFill>
                  <a:srgbClr val="002060"/>
                </a:solidFill>
              </a:rPr>
              <a:t>Assembled to hex file (object code) by assembler software</a:t>
            </a:r>
          </a:p>
          <a:p>
            <a:pPr lvl="2" eaLnBrk="1" hangingPunct="1"/>
            <a:r>
              <a:rPr lang="en-ZA" smtClean="0">
                <a:solidFill>
                  <a:srgbClr val="002060"/>
                </a:solidFill>
              </a:rPr>
              <a:t>Assembler must understand each line of code to be able to do the translation</a:t>
            </a:r>
            <a:endParaRPr lang="en-GB" smtClean="0">
              <a:solidFill>
                <a:srgbClr val="002060"/>
              </a:solidFill>
            </a:endParaRPr>
          </a:p>
        </p:txBody>
      </p:sp>
    </p:spTree>
    <p:extLst>
      <p:ext uri="{BB962C8B-B14F-4D97-AF65-F5344CB8AC3E}">
        <p14:creationId xmlns:p14="http://schemas.microsoft.com/office/powerpoint/2010/main" val="778649323"/>
      </p:ext>
    </p:extLst>
  </p:cSld>
  <p:clrMapOvr>
    <a:masterClrMapping/>
  </p:clrMapOv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r>
              <a:rPr lang="en-ZA" smtClean="0"/>
              <a:t>High-level languages</a:t>
            </a:r>
            <a:endParaRPr lang="en-GB" smtClean="0"/>
          </a:p>
        </p:txBody>
      </p:sp>
      <p:sp>
        <p:nvSpPr>
          <p:cNvPr id="6147" name="Rectangle 3"/>
          <p:cNvSpPr>
            <a:spLocks noGrp="1" noChangeArrowheads="1"/>
          </p:cNvSpPr>
          <p:nvPr>
            <p:ph idx="1"/>
          </p:nvPr>
        </p:nvSpPr>
        <p:spPr>
          <a:xfrm>
            <a:off x="533400" y="1628775"/>
            <a:ext cx="7772400" cy="4464050"/>
          </a:xfrm>
        </p:spPr>
        <p:txBody>
          <a:bodyPr/>
          <a:lstStyle/>
          <a:p>
            <a:r>
              <a:rPr lang="en-ZA" sz="2000" smtClean="0">
                <a:solidFill>
                  <a:srgbClr val="002060"/>
                </a:solidFill>
              </a:rPr>
              <a:t>To code in Assembler, the programmer must know hardware architecture of micro on which software is to be executed </a:t>
            </a:r>
          </a:p>
          <a:p>
            <a:pPr lvl="1"/>
            <a:r>
              <a:rPr lang="en-ZA" sz="1800" smtClean="0">
                <a:solidFill>
                  <a:srgbClr val="002060"/>
                </a:solidFill>
              </a:rPr>
              <a:t>(This is exactly why we program in Assembler in EMK310)</a:t>
            </a:r>
          </a:p>
          <a:p>
            <a:pPr lvl="1"/>
            <a:endParaRPr lang="en-ZA" sz="1800" smtClean="0">
              <a:solidFill>
                <a:srgbClr val="002060"/>
              </a:solidFill>
            </a:endParaRPr>
          </a:p>
          <a:p>
            <a:r>
              <a:rPr lang="en-ZA" sz="2000" smtClean="0">
                <a:solidFill>
                  <a:srgbClr val="002060"/>
                </a:solidFill>
              </a:rPr>
              <a:t>High-level languages require less knowledge of underlying hardware and the code is easier to follow. </a:t>
            </a:r>
            <a:r>
              <a:rPr lang="en-ZA" sz="2000" smtClean="0">
                <a:solidFill>
                  <a:srgbClr val="FF0000"/>
                </a:solidFill>
              </a:rPr>
              <a:t>However,…</a:t>
            </a:r>
          </a:p>
          <a:p>
            <a:pPr lvl="1"/>
            <a:r>
              <a:rPr lang="en-ZA" sz="1800" smtClean="0">
                <a:solidFill>
                  <a:srgbClr val="002060"/>
                </a:solidFill>
              </a:rPr>
              <a:t>machine code compiled from high-level language is much longer and cannot run as fast as equivalent Assembler code.</a:t>
            </a:r>
          </a:p>
          <a:p>
            <a:pPr lvl="1"/>
            <a:r>
              <a:rPr lang="en-ZA" sz="1800" smtClean="0">
                <a:solidFill>
                  <a:srgbClr val="002060"/>
                </a:solidFill>
              </a:rPr>
              <a:t>time-critical applications frequently written in Assembler.</a:t>
            </a:r>
          </a:p>
        </p:txBody>
      </p:sp>
    </p:spTree>
    <p:extLst>
      <p:ext uri="{BB962C8B-B14F-4D97-AF65-F5344CB8AC3E}">
        <p14:creationId xmlns:p14="http://schemas.microsoft.com/office/powerpoint/2010/main" val="4236361813"/>
      </p:ext>
    </p:extLst>
  </p:cSld>
  <p:clrMapOvr>
    <a:masterClrMapping/>
  </p:clrMapOv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ZA" smtClean="0"/>
              <a:t>Number systems</a:t>
            </a:r>
            <a:endParaRPr lang="en-ZA" dirty="0"/>
          </a:p>
        </p:txBody>
      </p:sp>
      <p:sp>
        <p:nvSpPr>
          <p:cNvPr id="3" name="Content Placeholder 2"/>
          <p:cNvSpPr>
            <a:spLocks noGrp="1"/>
          </p:cNvSpPr>
          <p:nvPr>
            <p:ph idx="1"/>
          </p:nvPr>
        </p:nvSpPr>
        <p:spPr/>
        <p:txBody>
          <a:bodyPr/>
          <a:lstStyle/>
          <a:p>
            <a:r>
              <a:rPr lang="en-ZA" sz="2400" dirty="0" err="1" smtClean="0">
                <a:solidFill>
                  <a:srgbClr val="002060"/>
                </a:solidFill>
              </a:rPr>
              <a:t>Selfstudy</a:t>
            </a:r>
            <a:endParaRPr lang="en-ZA" sz="2400" dirty="0" smtClean="0">
              <a:solidFill>
                <a:srgbClr val="002060"/>
              </a:solidFill>
            </a:endParaRPr>
          </a:p>
          <a:p>
            <a:pPr lvl="1"/>
            <a:r>
              <a:rPr lang="en-ZA" sz="2000" dirty="0" smtClean="0">
                <a:solidFill>
                  <a:srgbClr val="002060"/>
                </a:solidFill>
              </a:rPr>
              <a:t>Binary</a:t>
            </a:r>
          </a:p>
          <a:p>
            <a:pPr lvl="1"/>
            <a:r>
              <a:rPr lang="en-ZA" sz="2000" dirty="0" smtClean="0">
                <a:solidFill>
                  <a:srgbClr val="002060"/>
                </a:solidFill>
              </a:rPr>
              <a:t>Octal</a:t>
            </a:r>
          </a:p>
          <a:p>
            <a:pPr lvl="1"/>
            <a:r>
              <a:rPr lang="en-ZA" sz="2000" dirty="0" smtClean="0">
                <a:solidFill>
                  <a:srgbClr val="002060"/>
                </a:solidFill>
              </a:rPr>
              <a:t>Hexadecimal</a:t>
            </a:r>
          </a:p>
          <a:p>
            <a:pPr lvl="1"/>
            <a:r>
              <a:rPr lang="en-ZA" sz="2000" dirty="0" smtClean="0">
                <a:solidFill>
                  <a:srgbClr val="002060"/>
                </a:solidFill>
              </a:rPr>
              <a:t>BCD</a:t>
            </a:r>
          </a:p>
          <a:p>
            <a:pPr lvl="1"/>
            <a:r>
              <a:rPr lang="en-ZA" sz="2000" dirty="0" smtClean="0">
                <a:solidFill>
                  <a:srgbClr val="002060"/>
                </a:solidFill>
              </a:rPr>
              <a:t>Binary arithmetic</a:t>
            </a:r>
          </a:p>
          <a:p>
            <a:pPr lvl="1"/>
            <a:r>
              <a:rPr lang="en-ZA" sz="2000" dirty="0" smtClean="0">
                <a:solidFill>
                  <a:srgbClr val="002060"/>
                </a:solidFill>
              </a:rPr>
              <a:t>Floating points</a:t>
            </a:r>
          </a:p>
          <a:p>
            <a:pPr lvl="1"/>
            <a:r>
              <a:rPr lang="en-ZA" sz="2000" dirty="0" smtClean="0">
                <a:solidFill>
                  <a:srgbClr val="002060"/>
                </a:solidFill>
              </a:rPr>
              <a:t>ASCII</a:t>
            </a:r>
            <a:endParaRPr lang="en-ZA" sz="2000" dirty="0">
              <a:solidFill>
                <a:srgbClr val="002060"/>
              </a:solidFill>
            </a:endParaRPr>
          </a:p>
        </p:txBody>
      </p:sp>
    </p:spTree>
    <p:extLst>
      <p:ext uri="{BB962C8B-B14F-4D97-AF65-F5344CB8AC3E}">
        <p14:creationId xmlns:p14="http://schemas.microsoft.com/office/powerpoint/2010/main" val="262892784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22313" y="2559812"/>
            <a:ext cx="7772400" cy="1362075"/>
          </a:xfrm>
        </p:spPr>
        <p:txBody>
          <a:bodyPr/>
          <a:lstStyle/>
          <a:p>
            <a:r>
              <a:rPr lang="en-ZA" dirty="0" smtClean="0">
                <a:solidFill>
                  <a:srgbClr val="0070C0"/>
                </a:solidFill>
              </a:rPr>
              <a:t>Architecture</a:t>
            </a:r>
            <a:endParaRPr lang="en-ZA" dirty="0">
              <a:solidFill>
                <a:srgbClr val="0070C0"/>
              </a:solidFill>
            </a:endParaRPr>
          </a:p>
        </p:txBody>
      </p:sp>
    </p:spTree>
    <p:extLst>
      <p:ext uri="{BB962C8B-B14F-4D97-AF65-F5344CB8AC3E}">
        <p14:creationId xmlns:p14="http://schemas.microsoft.com/office/powerpoint/2010/main" val="181459663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ZA" smtClean="0"/>
              <a:t>Architecture</a:t>
            </a:r>
            <a:endParaRPr lang="en-GB" smtClean="0"/>
          </a:p>
        </p:txBody>
      </p:sp>
      <p:sp>
        <p:nvSpPr>
          <p:cNvPr id="8195" name="Rectangle 3"/>
          <p:cNvSpPr>
            <a:spLocks noGrp="1" noChangeArrowheads="1"/>
          </p:cNvSpPr>
          <p:nvPr>
            <p:ph idx="1"/>
          </p:nvPr>
        </p:nvSpPr>
        <p:spPr>
          <a:xfrm>
            <a:off x="533400" y="1557338"/>
            <a:ext cx="7772400" cy="4967287"/>
          </a:xfrm>
        </p:spPr>
        <p:txBody>
          <a:bodyPr/>
          <a:lstStyle/>
          <a:p>
            <a:r>
              <a:rPr lang="en-US" sz="2400" dirty="0" smtClean="0">
                <a:solidFill>
                  <a:srgbClr val="002060"/>
                </a:solidFill>
              </a:rPr>
              <a:t>What is "microcontroller architecture"?</a:t>
            </a:r>
          </a:p>
          <a:p>
            <a:pPr lvl="1"/>
            <a:r>
              <a:rPr lang="en-ZA" sz="2000" dirty="0" smtClean="0">
                <a:solidFill>
                  <a:srgbClr val="002060"/>
                </a:solidFill>
              </a:rPr>
              <a:t>What microcontrollers look like and the principles on which it operates.</a:t>
            </a:r>
          </a:p>
          <a:p>
            <a:pPr lvl="1"/>
            <a:r>
              <a:rPr lang="en-ZA" sz="2000" dirty="0" smtClean="0">
                <a:solidFill>
                  <a:srgbClr val="002060"/>
                </a:solidFill>
              </a:rPr>
              <a:t>The term includes a description of </a:t>
            </a:r>
          </a:p>
          <a:p>
            <a:pPr lvl="2"/>
            <a:r>
              <a:rPr lang="en-ZA" sz="1600" dirty="0" smtClean="0">
                <a:solidFill>
                  <a:srgbClr val="002060"/>
                </a:solidFill>
              </a:rPr>
              <a:t>the type of instruction set, </a:t>
            </a:r>
          </a:p>
          <a:p>
            <a:pPr lvl="2"/>
            <a:r>
              <a:rPr lang="en-ZA" sz="1600" dirty="0" smtClean="0">
                <a:solidFill>
                  <a:srgbClr val="002060"/>
                </a:solidFill>
              </a:rPr>
              <a:t>the memory structure,</a:t>
            </a:r>
          </a:p>
          <a:p>
            <a:pPr lvl="2"/>
            <a:r>
              <a:rPr lang="en-ZA" sz="1600" dirty="0" smtClean="0">
                <a:solidFill>
                  <a:srgbClr val="002060"/>
                </a:solidFill>
              </a:rPr>
              <a:t>the hardware setup,</a:t>
            </a:r>
          </a:p>
          <a:p>
            <a:pPr lvl="2"/>
            <a:r>
              <a:rPr lang="en-ZA" sz="1600" dirty="0" smtClean="0">
                <a:solidFill>
                  <a:srgbClr val="002060"/>
                </a:solidFill>
              </a:rPr>
              <a:t>how instructions are executed (pipelined or not),</a:t>
            </a:r>
          </a:p>
          <a:p>
            <a:pPr lvl="2"/>
            <a:r>
              <a:rPr lang="en-ZA" sz="1600" dirty="0" smtClean="0">
                <a:solidFill>
                  <a:srgbClr val="002060"/>
                </a:solidFill>
              </a:rPr>
              <a:t>word size.</a:t>
            </a:r>
          </a:p>
          <a:p>
            <a:pPr marL="457200" lvl="1" indent="0">
              <a:buNone/>
            </a:pPr>
            <a:endParaRPr lang="en-ZA" sz="2000" dirty="0">
              <a:solidFill>
                <a:srgbClr val="002060"/>
              </a:solidFill>
            </a:endParaRPr>
          </a:p>
          <a:p>
            <a:pPr lvl="1"/>
            <a:endParaRPr lang="en-ZA" dirty="0" smtClean="0">
              <a:solidFill>
                <a:srgbClr val="002060"/>
              </a:solidFill>
            </a:endParaRPr>
          </a:p>
          <a:p>
            <a:endParaRPr lang="en-ZA" dirty="0" smtClean="0">
              <a:solidFill>
                <a:srgbClr val="002060"/>
              </a:solidFill>
            </a:endParaRPr>
          </a:p>
          <a:p>
            <a:pPr lvl="1"/>
            <a:endParaRPr lang="en-GB" dirty="0" smtClean="0">
              <a:solidFill>
                <a:srgbClr val="002060"/>
              </a:solidFill>
            </a:endParaRPr>
          </a:p>
          <a:p>
            <a:pPr lvl="1"/>
            <a:endParaRPr lang="en-GB" dirty="0" smtClean="0">
              <a:solidFill>
                <a:srgbClr val="002060"/>
              </a:solidFill>
            </a:endParaRPr>
          </a:p>
        </p:txBody>
      </p:sp>
    </p:spTree>
    <p:extLst>
      <p:ext uri="{BB962C8B-B14F-4D97-AF65-F5344CB8AC3E}">
        <p14:creationId xmlns:p14="http://schemas.microsoft.com/office/powerpoint/2010/main" val="306155685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ZA" dirty="0" smtClean="0"/>
              <a:t>Microprocessor systems</a:t>
            </a:r>
            <a:endParaRPr lang="en-GB" dirty="0"/>
          </a:p>
        </p:txBody>
      </p:sp>
      <p:sp>
        <p:nvSpPr>
          <p:cNvPr id="10243" name="Rectangle 3"/>
          <p:cNvSpPr>
            <a:spLocks noGrp="1" noChangeArrowheads="1"/>
          </p:cNvSpPr>
          <p:nvPr>
            <p:ph idx="1"/>
          </p:nvPr>
        </p:nvSpPr>
        <p:spPr>
          <a:xfrm>
            <a:off x="533400" y="1600200"/>
            <a:ext cx="7772400" cy="4800600"/>
          </a:xfrm>
        </p:spPr>
        <p:txBody>
          <a:bodyPr/>
          <a:lstStyle/>
          <a:p>
            <a:pPr>
              <a:lnSpc>
                <a:spcPct val="114000"/>
              </a:lnSpc>
              <a:spcBef>
                <a:spcPts val="600"/>
              </a:spcBef>
            </a:pPr>
            <a:r>
              <a:rPr lang="en-GB" sz="2400" dirty="0" smtClean="0">
                <a:solidFill>
                  <a:srgbClr val="002060"/>
                </a:solidFill>
              </a:rPr>
              <a:t>Components</a:t>
            </a:r>
          </a:p>
          <a:p>
            <a:pPr lvl="1">
              <a:lnSpc>
                <a:spcPct val="114000"/>
              </a:lnSpc>
              <a:spcBef>
                <a:spcPts val="600"/>
              </a:spcBef>
            </a:pPr>
            <a:r>
              <a:rPr lang="en-GB" sz="2000" dirty="0">
                <a:solidFill>
                  <a:srgbClr val="002060"/>
                </a:solidFill>
              </a:rPr>
              <a:t>C</a:t>
            </a:r>
            <a:r>
              <a:rPr lang="en-GB" sz="2000" dirty="0" smtClean="0">
                <a:solidFill>
                  <a:srgbClr val="002060"/>
                </a:solidFill>
              </a:rPr>
              <a:t>entral processing unit (CPU)</a:t>
            </a:r>
          </a:p>
          <a:p>
            <a:pPr lvl="1">
              <a:lnSpc>
                <a:spcPct val="114000"/>
              </a:lnSpc>
              <a:spcBef>
                <a:spcPts val="600"/>
              </a:spcBef>
            </a:pPr>
            <a:r>
              <a:rPr lang="en-GB" sz="2000" dirty="0" smtClean="0">
                <a:solidFill>
                  <a:srgbClr val="002060"/>
                </a:solidFill>
              </a:rPr>
              <a:t>Memory to store data &amp; instructions</a:t>
            </a:r>
          </a:p>
          <a:p>
            <a:pPr lvl="1">
              <a:lnSpc>
                <a:spcPct val="114000"/>
              </a:lnSpc>
              <a:spcBef>
                <a:spcPts val="600"/>
              </a:spcBef>
            </a:pPr>
            <a:r>
              <a:rPr lang="en-GB" sz="2000" dirty="0" smtClean="0">
                <a:solidFill>
                  <a:srgbClr val="002060"/>
                </a:solidFill>
              </a:rPr>
              <a:t>Input/output interfaces (ports)</a:t>
            </a:r>
          </a:p>
          <a:p>
            <a:pPr>
              <a:lnSpc>
                <a:spcPct val="114000"/>
              </a:lnSpc>
              <a:spcBef>
                <a:spcPts val="600"/>
              </a:spcBef>
            </a:pPr>
            <a:r>
              <a:rPr lang="en-GB" sz="2400" dirty="0" smtClean="0">
                <a:solidFill>
                  <a:srgbClr val="002060"/>
                </a:solidFill>
              </a:rPr>
              <a:t>Digital signals move from one component to another along three buses</a:t>
            </a:r>
          </a:p>
          <a:p>
            <a:pPr lvl="1">
              <a:lnSpc>
                <a:spcPct val="114000"/>
              </a:lnSpc>
              <a:spcBef>
                <a:spcPts val="600"/>
              </a:spcBef>
            </a:pPr>
            <a:r>
              <a:rPr lang="en-GB" sz="2000" dirty="0" smtClean="0">
                <a:solidFill>
                  <a:srgbClr val="002060"/>
                </a:solidFill>
              </a:rPr>
              <a:t>Data bus</a:t>
            </a:r>
          </a:p>
          <a:p>
            <a:pPr lvl="1">
              <a:lnSpc>
                <a:spcPct val="114000"/>
              </a:lnSpc>
              <a:spcBef>
                <a:spcPts val="600"/>
              </a:spcBef>
            </a:pPr>
            <a:r>
              <a:rPr lang="en-GB" sz="2000" dirty="0" smtClean="0">
                <a:solidFill>
                  <a:srgbClr val="002060"/>
                </a:solidFill>
              </a:rPr>
              <a:t>Address bus</a:t>
            </a:r>
          </a:p>
          <a:p>
            <a:pPr lvl="1">
              <a:lnSpc>
                <a:spcPct val="114000"/>
              </a:lnSpc>
              <a:spcBef>
                <a:spcPts val="600"/>
              </a:spcBef>
            </a:pPr>
            <a:r>
              <a:rPr lang="en-GB" sz="2000" dirty="0" smtClean="0">
                <a:solidFill>
                  <a:srgbClr val="002060"/>
                </a:solidFill>
              </a:rPr>
              <a:t>Control bus</a:t>
            </a:r>
          </a:p>
          <a:p>
            <a:pPr lvl="2">
              <a:lnSpc>
                <a:spcPct val="90000"/>
              </a:lnSpc>
            </a:pPr>
            <a:endParaRPr lang="en-GB" sz="1050" dirty="0">
              <a:solidFill>
                <a:srgbClr val="002060"/>
              </a:solidFill>
            </a:endParaRPr>
          </a:p>
        </p:txBody>
      </p:sp>
    </p:spTree>
  </p:cSld>
  <p:clrMapOvr>
    <a:masterClrMapping/>
  </p:clrMapOv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ZA" dirty="0"/>
              <a:t>Architecture: </a:t>
            </a:r>
            <a:r>
              <a:rPr lang="en-ZA" dirty="0" smtClean="0"/>
              <a:t>Hardware setup</a:t>
            </a:r>
            <a:endParaRPr lang="en-ZA" dirty="0"/>
          </a:p>
        </p:txBody>
      </p:sp>
      <p:sp>
        <p:nvSpPr>
          <p:cNvPr id="6" name="Content Placeholder 5"/>
          <p:cNvSpPr>
            <a:spLocks noGrp="1"/>
          </p:cNvSpPr>
          <p:nvPr>
            <p:ph idx="1"/>
          </p:nvPr>
        </p:nvSpPr>
        <p:spPr>
          <a:xfrm>
            <a:off x="540000" y="1620000"/>
            <a:ext cx="5163312" cy="4315794"/>
          </a:xfrm>
        </p:spPr>
        <p:txBody>
          <a:bodyPr/>
          <a:lstStyle/>
          <a:p>
            <a:pPr marL="57150" indent="0">
              <a:buNone/>
            </a:pPr>
            <a:r>
              <a:rPr lang="en-ZA" sz="2000" dirty="0" smtClean="0">
                <a:solidFill>
                  <a:srgbClr val="002060"/>
                </a:solidFill>
              </a:rPr>
              <a:t>Microcontroller </a:t>
            </a:r>
            <a:r>
              <a:rPr lang="en-ZA" sz="2000" dirty="0">
                <a:solidFill>
                  <a:srgbClr val="002060"/>
                </a:solidFill>
              </a:rPr>
              <a:t>consists of</a:t>
            </a:r>
          </a:p>
          <a:p>
            <a:pPr>
              <a:lnSpc>
                <a:spcPct val="114000"/>
              </a:lnSpc>
            </a:pPr>
            <a:r>
              <a:rPr lang="en-ZA" sz="1800" dirty="0">
                <a:solidFill>
                  <a:srgbClr val="002060"/>
                </a:solidFill>
              </a:rPr>
              <a:t>CPU modules</a:t>
            </a:r>
            <a:endParaRPr lang="en-US" sz="1800" dirty="0">
              <a:solidFill>
                <a:srgbClr val="002060"/>
              </a:solidFill>
            </a:endParaRPr>
          </a:p>
          <a:p>
            <a:pPr lvl="1">
              <a:lnSpc>
                <a:spcPct val="114000"/>
              </a:lnSpc>
            </a:pPr>
            <a:r>
              <a:rPr lang="en-ZA" sz="1600" dirty="0">
                <a:solidFill>
                  <a:srgbClr val="002060"/>
                </a:solidFill>
              </a:rPr>
              <a:t>Arithmetic and logic unit (ALU) </a:t>
            </a:r>
          </a:p>
          <a:p>
            <a:pPr lvl="2">
              <a:lnSpc>
                <a:spcPct val="114000"/>
              </a:lnSpc>
            </a:pPr>
            <a:r>
              <a:rPr lang="en-ZA" sz="1400" dirty="0">
                <a:solidFill>
                  <a:srgbClr val="002060"/>
                </a:solidFill>
              </a:rPr>
              <a:t>Afrikaans: </a:t>
            </a:r>
            <a:r>
              <a:rPr lang="en-ZA" sz="1400" dirty="0" err="1">
                <a:solidFill>
                  <a:srgbClr val="002060"/>
                </a:solidFill>
              </a:rPr>
              <a:t>rekenkundige</a:t>
            </a:r>
            <a:r>
              <a:rPr lang="en-ZA" sz="1400" dirty="0">
                <a:solidFill>
                  <a:srgbClr val="002060"/>
                </a:solidFill>
              </a:rPr>
              <a:t>-en-</a:t>
            </a:r>
            <a:r>
              <a:rPr lang="en-ZA" sz="1400" dirty="0" err="1">
                <a:solidFill>
                  <a:srgbClr val="002060"/>
                </a:solidFill>
              </a:rPr>
              <a:t>logiese</a:t>
            </a:r>
            <a:r>
              <a:rPr lang="en-ZA" sz="1400" dirty="0">
                <a:solidFill>
                  <a:srgbClr val="002060"/>
                </a:solidFill>
              </a:rPr>
              <a:t>-</a:t>
            </a:r>
            <a:r>
              <a:rPr lang="en-ZA" sz="1400" dirty="0" err="1">
                <a:solidFill>
                  <a:srgbClr val="002060"/>
                </a:solidFill>
              </a:rPr>
              <a:t>bewerkingseenheid</a:t>
            </a:r>
            <a:endParaRPr lang="en-ZA" sz="1400" dirty="0">
              <a:solidFill>
                <a:srgbClr val="002060"/>
              </a:solidFill>
            </a:endParaRPr>
          </a:p>
          <a:p>
            <a:pPr lvl="2">
              <a:lnSpc>
                <a:spcPct val="114000"/>
              </a:lnSpc>
            </a:pPr>
            <a:r>
              <a:rPr lang="en-ZA" sz="1400" dirty="0">
                <a:solidFill>
                  <a:srgbClr val="002060"/>
                </a:solidFill>
              </a:rPr>
              <a:t> 8 bit on the 8 bit PICs</a:t>
            </a:r>
            <a:endParaRPr lang="en-US" sz="1400" dirty="0">
              <a:solidFill>
                <a:srgbClr val="002060"/>
              </a:solidFill>
            </a:endParaRPr>
          </a:p>
          <a:p>
            <a:pPr lvl="1">
              <a:lnSpc>
                <a:spcPct val="114000"/>
              </a:lnSpc>
            </a:pPr>
            <a:r>
              <a:rPr lang="en-ZA" sz="1600" dirty="0">
                <a:solidFill>
                  <a:srgbClr val="002060"/>
                </a:solidFill>
              </a:rPr>
              <a:t>Registers</a:t>
            </a:r>
          </a:p>
          <a:p>
            <a:pPr lvl="1">
              <a:lnSpc>
                <a:spcPct val="114000"/>
              </a:lnSpc>
            </a:pPr>
            <a:r>
              <a:rPr lang="en-ZA" sz="1600" dirty="0">
                <a:solidFill>
                  <a:srgbClr val="002060"/>
                </a:solidFill>
              </a:rPr>
              <a:t>Control unit [</a:t>
            </a:r>
            <a:r>
              <a:rPr lang="en-ZA" sz="1600" dirty="0" err="1">
                <a:solidFill>
                  <a:srgbClr val="002060"/>
                </a:solidFill>
              </a:rPr>
              <a:t>beheereenheid</a:t>
            </a:r>
            <a:r>
              <a:rPr lang="en-ZA" sz="1600" dirty="0">
                <a:solidFill>
                  <a:srgbClr val="002060"/>
                </a:solidFill>
              </a:rPr>
              <a:t>]</a:t>
            </a:r>
          </a:p>
          <a:p>
            <a:pPr>
              <a:lnSpc>
                <a:spcPct val="114000"/>
              </a:lnSpc>
            </a:pPr>
            <a:r>
              <a:rPr lang="en-ZA" sz="1600" dirty="0">
                <a:solidFill>
                  <a:srgbClr val="002060"/>
                </a:solidFill>
              </a:rPr>
              <a:t>Other devices</a:t>
            </a:r>
          </a:p>
          <a:p>
            <a:pPr lvl="1"/>
            <a:r>
              <a:rPr lang="en-US" sz="1600" dirty="0">
                <a:solidFill>
                  <a:srgbClr val="002060"/>
                </a:solidFill>
              </a:rPr>
              <a:t>Separate memories to store program &amp; data</a:t>
            </a:r>
          </a:p>
          <a:p>
            <a:pPr lvl="1"/>
            <a:r>
              <a:rPr lang="en-US" sz="1600" dirty="0">
                <a:solidFill>
                  <a:srgbClr val="002060"/>
                </a:solidFill>
              </a:rPr>
              <a:t>Oscillator &amp; timers</a:t>
            </a:r>
          </a:p>
          <a:p>
            <a:pPr lvl="1"/>
            <a:r>
              <a:rPr lang="en-US" sz="1600" dirty="0">
                <a:solidFill>
                  <a:srgbClr val="002060"/>
                </a:solidFill>
              </a:rPr>
              <a:t>Interfaces, e.g. ports, ADC, comparators, PWM</a:t>
            </a:r>
          </a:p>
          <a:p>
            <a:endParaRPr lang="en-ZA" sz="2000" dirty="0"/>
          </a:p>
        </p:txBody>
      </p:sp>
      <p:pic>
        <p:nvPicPr>
          <p:cNvPr id="696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14298" y="2507454"/>
            <a:ext cx="4039214" cy="18999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6333232" y="4428656"/>
            <a:ext cx="1401346" cy="215444"/>
          </a:xfrm>
          <a:prstGeom prst="rect">
            <a:avLst/>
          </a:prstGeom>
          <a:noFill/>
        </p:spPr>
        <p:txBody>
          <a:bodyPr wrap="none" rtlCol="0">
            <a:spAutoFit/>
          </a:bodyPr>
          <a:lstStyle/>
          <a:p>
            <a:r>
              <a:rPr lang="en-ZA" sz="800" b="1" dirty="0" smtClean="0">
                <a:latin typeface="Tahoma" pitchFamily="34" charset="0"/>
                <a:ea typeface="Tahoma" pitchFamily="34" charset="0"/>
                <a:cs typeface="Tahoma" pitchFamily="34" charset="0"/>
              </a:rPr>
              <a:t>External control signals</a:t>
            </a:r>
            <a:endParaRPr lang="en-ZA" sz="800" b="1" dirty="0">
              <a:latin typeface="Tahoma" pitchFamily="34" charset="0"/>
              <a:ea typeface="Tahoma" pitchFamily="34" charset="0"/>
              <a:cs typeface="Tahoma" pitchFamily="34" charset="0"/>
            </a:endParaRPr>
          </a:p>
        </p:txBody>
      </p:sp>
      <p:sp>
        <p:nvSpPr>
          <p:cNvPr id="8" name="TextBox 7"/>
          <p:cNvSpPr txBox="1"/>
          <p:nvPr/>
        </p:nvSpPr>
        <p:spPr>
          <a:xfrm>
            <a:off x="6281936" y="2164138"/>
            <a:ext cx="1503938" cy="276999"/>
          </a:xfrm>
          <a:prstGeom prst="rect">
            <a:avLst/>
          </a:prstGeom>
          <a:noFill/>
        </p:spPr>
        <p:txBody>
          <a:bodyPr wrap="none" rtlCol="0">
            <a:spAutoFit/>
          </a:bodyPr>
          <a:lstStyle/>
          <a:p>
            <a:r>
              <a:rPr lang="en-ZA" sz="1200" b="1" dirty="0" smtClean="0">
                <a:latin typeface="Tahoma" pitchFamily="34" charset="0"/>
                <a:ea typeface="Tahoma" pitchFamily="34" charset="0"/>
                <a:cs typeface="Tahoma" pitchFamily="34" charset="0"/>
              </a:rPr>
              <a:t>CPU Architecture</a:t>
            </a:r>
            <a:endParaRPr lang="en-ZA" sz="1200" b="1" dirty="0">
              <a:latin typeface="Tahoma" pitchFamily="34" charset="0"/>
              <a:ea typeface="Tahoma" pitchFamily="34" charset="0"/>
              <a:cs typeface="Tahoma" pitchFamily="34" charset="0"/>
            </a:endParaRPr>
          </a:p>
        </p:txBody>
      </p:sp>
    </p:spTree>
    <p:extLst>
      <p:ext uri="{BB962C8B-B14F-4D97-AF65-F5344CB8AC3E}">
        <p14:creationId xmlns:p14="http://schemas.microsoft.com/office/powerpoint/2010/main" val="84885355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pPr eaLnBrk="1" hangingPunct="1"/>
            <a:r>
              <a:rPr lang="en-US" dirty="0" smtClean="0"/>
              <a:t>Architecture </a:t>
            </a:r>
            <a:endParaRPr lang="en-GB" dirty="0" smtClean="0"/>
          </a:p>
        </p:txBody>
      </p:sp>
      <p:sp>
        <p:nvSpPr>
          <p:cNvPr id="44038" name="Rectangle 6"/>
          <p:cNvSpPr>
            <a:spLocks noGrp="1" noChangeArrowheads="1"/>
          </p:cNvSpPr>
          <p:nvPr>
            <p:ph idx="1"/>
          </p:nvPr>
        </p:nvSpPr>
        <p:spPr>
          <a:xfrm>
            <a:off x="468313" y="1628775"/>
            <a:ext cx="2590800" cy="1368425"/>
          </a:xfrm>
        </p:spPr>
        <p:txBody>
          <a:bodyPr/>
          <a:lstStyle/>
          <a:p>
            <a:pPr eaLnBrk="1" hangingPunct="1">
              <a:buFont typeface="Wingdings" pitchFamily="2" charset="2"/>
              <a:buNone/>
            </a:pPr>
            <a:r>
              <a:rPr lang="en-ZA" sz="2000" dirty="0" smtClean="0">
                <a:solidFill>
                  <a:srgbClr val="002060"/>
                </a:solidFill>
              </a:rPr>
              <a:t>PIC18F45K20</a:t>
            </a:r>
            <a:endParaRPr lang="en-US" sz="2000" dirty="0" smtClean="0">
              <a:solidFill>
                <a:srgbClr val="002060"/>
              </a:solidFill>
            </a:endParaRPr>
          </a:p>
          <a:p>
            <a:pPr eaLnBrk="1" hangingPunct="1">
              <a:buFont typeface="Wingdings" pitchFamily="2" charset="2"/>
              <a:buNone/>
            </a:pPr>
            <a:r>
              <a:rPr lang="en-US" sz="2000" dirty="0" smtClean="0">
                <a:solidFill>
                  <a:srgbClr val="002060"/>
                </a:solidFill>
              </a:rPr>
              <a:t>datasheet p. 15</a:t>
            </a:r>
          </a:p>
          <a:p>
            <a:pPr eaLnBrk="1" hangingPunct="1">
              <a:buFont typeface="Wingdings" pitchFamily="2" charset="2"/>
              <a:buNone/>
            </a:pPr>
            <a:endParaRPr lang="en-US" sz="2000" dirty="0" smtClean="0">
              <a:solidFill>
                <a:srgbClr val="002060"/>
              </a:solidFill>
            </a:endParaRPr>
          </a:p>
          <a:p>
            <a:pPr eaLnBrk="1" hangingPunct="1">
              <a:buFont typeface="Wingdings" pitchFamily="2" charset="2"/>
              <a:buNone/>
            </a:pPr>
            <a:endParaRPr lang="en-GB" sz="2000" dirty="0" smtClean="0">
              <a:solidFill>
                <a:srgbClr val="002060"/>
              </a:solidFill>
            </a:endParaRPr>
          </a:p>
        </p:txBody>
      </p:sp>
      <p:pic>
        <p:nvPicPr>
          <p:cNvPr id="10244"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25838" y="0"/>
            <a:ext cx="5618162"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245" name="Text Box 9"/>
          <p:cNvSpPr txBox="1">
            <a:spLocks noChangeArrowheads="1"/>
          </p:cNvSpPr>
          <p:nvPr/>
        </p:nvSpPr>
        <p:spPr bwMode="auto">
          <a:xfrm>
            <a:off x="1403350" y="4581525"/>
            <a:ext cx="2000250" cy="884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spcBef>
                <a:spcPct val="50000"/>
              </a:spcBef>
            </a:pPr>
            <a:r>
              <a:rPr lang="en-ZA" sz="1600">
                <a:solidFill>
                  <a:srgbClr val="0033CC"/>
                </a:solidFill>
                <a:latin typeface="Tahoma" pitchFamily="34" charset="0"/>
              </a:rPr>
              <a:t>Clock &amp; timing unit</a:t>
            </a:r>
          </a:p>
          <a:p>
            <a:pPr eaLnBrk="1" hangingPunct="1">
              <a:spcBef>
                <a:spcPct val="50000"/>
              </a:spcBef>
            </a:pPr>
            <a:endParaRPr lang="en-US">
              <a:solidFill>
                <a:srgbClr val="0033CC"/>
              </a:solidFill>
            </a:endParaRPr>
          </a:p>
        </p:txBody>
      </p:sp>
      <p:sp>
        <p:nvSpPr>
          <p:cNvPr id="10246" name="Line 11"/>
          <p:cNvSpPr>
            <a:spLocks noChangeShapeType="1"/>
          </p:cNvSpPr>
          <p:nvPr/>
        </p:nvSpPr>
        <p:spPr bwMode="auto">
          <a:xfrm>
            <a:off x="3276600" y="4724400"/>
            <a:ext cx="1800225" cy="0"/>
          </a:xfrm>
          <a:prstGeom prst="line">
            <a:avLst/>
          </a:prstGeom>
          <a:noFill/>
          <a:ln w="28575">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ZA"/>
          </a:p>
        </p:txBody>
      </p:sp>
      <p:sp>
        <p:nvSpPr>
          <p:cNvPr id="10247" name="Text Box 12"/>
          <p:cNvSpPr txBox="1">
            <a:spLocks noChangeArrowheads="1"/>
          </p:cNvSpPr>
          <p:nvPr/>
        </p:nvSpPr>
        <p:spPr bwMode="auto">
          <a:xfrm>
            <a:off x="2627313" y="3500438"/>
            <a:ext cx="2000250" cy="884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spcBef>
                <a:spcPct val="50000"/>
              </a:spcBef>
            </a:pPr>
            <a:r>
              <a:rPr lang="en-ZA" sz="1600">
                <a:solidFill>
                  <a:srgbClr val="FF00FF"/>
                </a:solidFill>
                <a:latin typeface="Tahoma" pitchFamily="34" charset="0"/>
              </a:rPr>
              <a:t>ALU</a:t>
            </a:r>
          </a:p>
          <a:p>
            <a:pPr eaLnBrk="1" hangingPunct="1">
              <a:spcBef>
                <a:spcPct val="50000"/>
              </a:spcBef>
            </a:pPr>
            <a:endParaRPr lang="en-US">
              <a:solidFill>
                <a:srgbClr val="FF00FF"/>
              </a:solidFill>
            </a:endParaRPr>
          </a:p>
        </p:txBody>
      </p:sp>
      <p:sp>
        <p:nvSpPr>
          <p:cNvPr id="10248" name="Line 13"/>
          <p:cNvSpPr>
            <a:spLocks noChangeShapeType="1"/>
          </p:cNvSpPr>
          <p:nvPr/>
        </p:nvSpPr>
        <p:spPr bwMode="auto">
          <a:xfrm>
            <a:off x="3132138" y="3644900"/>
            <a:ext cx="3240087" cy="792163"/>
          </a:xfrm>
          <a:prstGeom prst="line">
            <a:avLst/>
          </a:prstGeom>
          <a:noFill/>
          <a:ln w="28575">
            <a:solidFill>
              <a:srgbClr val="FF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ZA"/>
          </a:p>
        </p:txBody>
      </p:sp>
      <p:sp>
        <p:nvSpPr>
          <p:cNvPr id="10249" name="Text Box 14"/>
          <p:cNvSpPr txBox="1">
            <a:spLocks noChangeArrowheads="1"/>
          </p:cNvSpPr>
          <p:nvPr/>
        </p:nvSpPr>
        <p:spPr bwMode="auto">
          <a:xfrm>
            <a:off x="1979613" y="2924175"/>
            <a:ext cx="2000250" cy="884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spcBef>
                <a:spcPct val="50000"/>
              </a:spcBef>
            </a:pPr>
            <a:r>
              <a:rPr lang="en-ZA" sz="1600">
                <a:solidFill>
                  <a:srgbClr val="856599"/>
                </a:solidFill>
                <a:latin typeface="Tahoma" pitchFamily="34" charset="0"/>
              </a:rPr>
              <a:t>I/O Ports</a:t>
            </a:r>
          </a:p>
          <a:p>
            <a:pPr eaLnBrk="1" hangingPunct="1">
              <a:spcBef>
                <a:spcPct val="50000"/>
              </a:spcBef>
            </a:pPr>
            <a:endParaRPr lang="en-US"/>
          </a:p>
        </p:txBody>
      </p:sp>
      <p:sp>
        <p:nvSpPr>
          <p:cNvPr id="10250" name="Line 15"/>
          <p:cNvSpPr>
            <a:spLocks noChangeShapeType="1"/>
          </p:cNvSpPr>
          <p:nvPr/>
        </p:nvSpPr>
        <p:spPr bwMode="auto">
          <a:xfrm flipV="1">
            <a:off x="2916238" y="2349500"/>
            <a:ext cx="4464050" cy="719138"/>
          </a:xfrm>
          <a:prstGeom prst="line">
            <a:avLst/>
          </a:prstGeom>
          <a:noFill/>
          <a:ln w="28575">
            <a:solidFill>
              <a:srgbClr val="8565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ZA"/>
          </a:p>
        </p:txBody>
      </p:sp>
      <p:sp>
        <p:nvSpPr>
          <p:cNvPr id="10251" name="Oval 16"/>
          <p:cNvSpPr>
            <a:spLocks noChangeArrowheads="1"/>
          </p:cNvSpPr>
          <p:nvPr/>
        </p:nvSpPr>
        <p:spPr bwMode="auto">
          <a:xfrm>
            <a:off x="6156325" y="333375"/>
            <a:ext cx="863600" cy="431800"/>
          </a:xfrm>
          <a:prstGeom prst="ellipse">
            <a:avLst/>
          </a:prstGeom>
          <a:noFill/>
          <a:ln w="28575">
            <a:solidFill>
              <a:srgbClr val="99FF33"/>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ZA"/>
          </a:p>
        </p:txBody>
      </p:sp>
      <p:sp>
        <p:nvSpPr>
          <p:cNvPr id="10252" name="Oval 17"/>
          <p:cNvSpPr>
            <a:spLocks noChangeArrowheads="1"/>
          </p:cNvSpPr>
          <p:nvPr/>
        </p:nvSpPr>
        <p:spPr bwMode="auto">
          <a:xfrm>
            <a:off x="3708400" y="1412875"/>
            <a:ext cx="863600" cy="431800"/>
          </a:xfrm>
          <a:prstGeom prst="ellipse">
            <a:avLst/>
          </a:prstGeom>
          <a:noFill/>
          <a:ln w="28575">
            <a:solidFill>
              <a:srgbClr val="FF0066"/>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ZA"/>
          </a:p>
        </p:txBody>
      </p:sp>
      <p:sp>
        <p:nvSpPr>
          <p:cNvPr id="10253" name="Oval 18"/>
          <p:cNvSpPr>
            <a:spLocks noChangeArrowheads="1"/>
          </p:cNvSpPr>
          <p:nvPr/>
        </p:nvSpPr>
        <p:spPr bwMode="auto">
          <a:xfrm>
            <a:off x="4787900" y="1052513"/>
            <a:ext cx="863600" cy="431800"/>
          </a:xfrm>
          <a:prstGeom prst="ellipse">
            <a:avLst/>
          </a:prstGeom>
          <a:noFill/>
          <a:ln w="28575">
            <a:solidFill>
              <a:srgbClr val="FFCC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ZA"/>
          </a:p>
        </p:txBody>
      </p:sp>
      <p:sp>
        <p:nvSpPr>
          <p:cNvPr id="10254" name="Text Box 19"/>
          <p:cNvSpPr txBox="1">
            <a:spLocks noChangeArrowheads="1"/>
          </p:cNvSpPr>
          <p:nvPr/>
        </p:nvSpPr>
        <p:spPr bwMode="auto">
          <a:xfrm>
            <a:off x="2195513" y="5445125"/>
            <a:ext cx="2000250" cy="884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spcBef>
                <a:spcPct val="50000"/>
              </a:spcBef>
            </a:pPr>
            <a:r>
              <a:rPr lang="en-ZA" sz="1600">
                <a:solidFill>
                  <a:srgbClr val="6600FF"/>
                </a:solidFill>
                <a:latin typeface="Tahoma" pitchFamily="34" charset="0"/>
              </a:rPr>
              <a:t>Timers</a:t>
            </a:r>
          </a:p>
          <a:p>
            <a:pPr eaLnBrk="1" hangingPunct="1">
              <a:spcBef>
                <a:spcPct val="50000"/>
              </a:spcBef>
            </a:pPr>
            <a:endParaRPr lang="en-US"/>
          </a:p>
        </p:txBody>
      </p:sp>
      <p:cxnSp>
        <p:nvCxnSpPr>
          <p:cNvPr id="10255" name="AutoShape 23"/>
          <p:cNvCxnSpPr>
            <a:cxnSpLocks noChangeShapeType="1"/>
            <a:stCxn id="10244" idx="2"/>
            <a:endCxn id="10244" idx="2"/>
          </p:cNvCxnSpPr>
          <p:nvPr/>
        </p:nvCxnSpPr>
        <p:spPr bwMode="auto">
          <a:xfrm rot="16200000" flipH="1">
            <a:off x="6335713" y="6858000"/>
            <a:ext cx="1588" cy="1587"/>
          </a:xfrm>
          <a:prstGeom prst="bentConnector3">
            <a:avLst>
              <a:gd name="adj1" fmla="val 14400000"/>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256" name="Line 25"/>
          <p:cNvSpPr>
            <a:spLocks noChangeShapeType="1"/>
          </p:cNvSpPr>
          <p:nvPr/>
        </p:nvSpPr>
        <p:spPr bwMode="auto">
          <a:xfrm>
            <a:off x="2987675" y="5589588"/>
            <a:ext cx="3024188" cy="71437"/>
          </a:xfrm>
          <a:prstGeom prst="line">
            <a:avLst/>
          </a:prstGeom>
          <a:noFill/>
          <a:ln w="28575">
            <a:solidFill>
              <a:srgbClr val="66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ZA"/>
          </a:p>
        </p:txBody>
      </p:sp>
      <p:sp>
        <p:nvSpPr>
          <p:cNvPr id="10257" name="Oval 26"/>
          <p:cNvSpPr>
            <a:spLocks noChangeArrowheads="1"/>
          </p:cNvSpPr>
          <p:nvPr/>
        </p:nvSpPr>
        <p:spPr bwMode="auto">
          <a:xfrm>
            <a:off x="4284663" y="5661025"/>
            <a:ext cx="792162" cy="431800"/>
          </a:xfrm>
          <a:prstGeom prst="ellipse">
            <a:avLst/>
          </a:prstGeom>
          <a:noFill/>
          <a:ln w="28575">
            <a:solidFill>
              <a:srgbClr val="00FF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ZA"/>
          </a:p>
        </p:txBody>
      </p:sp>
      <p:sp>
        <p:nvSpPr>
          <p:cNvPr id="10258" name="Oval 27"/>
          <p:cNvSpPr>
            <a:spLocks noChangeArrowheads="1"/>
          </p:cNvSpPr>
          <p:nvPr/>
        </p:nvSpPr>
        <p:spPr bwMode="auto">
          <a:xfrm>
            <a:off x="6011863" y="6308725"/>
            <a:ext cx="647700" cy="549275"/>
          </a:xfrm>
          <a:prstGeom prst="ellipse">
            <a:avLst/>
          </a:prstGeom>
          <a:noFill/>
          <a:ln w="28575">
            <a:solidFill>
              <a:srgbClr val="008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ZA"/>
          </a:p>
        </p:txBody>
      </p:sp>
      <p:sp>
        <p:nvSpPr>
          <p:cNvPr id="10259" name="Oval 28"/>
          <p:cNvSpPr>
            <a:spLocks noChangeArrowheads="1"/>
          </p:cNvSpPr>
          <p:nvPr/>
        </p:nvSpPr>
        <p:spPr bwMode="auto">
          <a:xfrm>
            <a:off x="6659563" y="6308725"/>
            <a:ext cx="576262" cy="549275"/>
          </a:xfrm>
          <a:prstGeom prst="ellipse">
            <a:avLst/>
          </a:prstGeom>
          <a:noFill/>
          <a:ln w="28575">
            <a:solidFill>
              <a:srgbClr val="009999"/>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ZA"/>
          </a:p>
        </p:txBody>
      </p:sp>
      <p:sp>
        <p:nvSpPr>
          <p:cNvPr id="10260" name="Rectangle 30"/>
          <p:cNvSpPr>
            <a:spLocks noChangeArrowheads="1"/>
          </p:cNvSpPr>
          <p:nvPr/>
        </p:nvSpPr>
        <p:spPr bwMode="auto">
          <a:xfrm>
            <a:off x="7380288" y="0"/>
            <a:ext cx="1763712" cy="5589588"/>
          </a:xfrm>
          <a:prstGeom prst="rect">
            <a:avLst/>
          </a:prstGeom>
          <a:noFill/>
          <a:ln w="28575">
            <a:solidFill>
              <a:srgbClr val="856599"/>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ZA"/>
          </a:p>
        </p:txBody>
      </p:sp>
    </p:spTree>
    <p:extLst>
      <p:ext uri="{BB962C8B-B14F-4D97-AF65-F5344CB8AC3E}">
        <p14:creationId xmlns:p14="http://schemas.microsoft.com/office/powerpoint/2010/main" val="98148870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4038">
                                            <p:txEl>
                                              <p:pRg st="0" end="0"/>
                                            </p:txEl>
                                          </p:spTgt>
                                        </p:tgtEl>
                                        <p:attrNameLst>
                                          <p:attrName>style.visibility</p:attrName>
                                        </p:attrNameLst>
                                      </p:cBhvr>
                                      <p:to>
                                        <p:strVal val="visible"/>
                                      </p:to>
                                    </p:set>
                                    <p:anim calcmode="lin" valueType="num">
                                      <p:cBhvr additive="base">
                                        <p:cTn id="7" dur="500" fill="hold"/>
                                        <p:tgtEl>
                                          <p:spTgt spid="44038">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44038">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44038">
                                            <p:txEl>
                                              <p:pRg st="1" end="1"/>
                                            </p:txEl>
                                          </p:spTgt>
                                        </p:tgtEl>
                                        <p:attrNameLst>
                                          <p:attrName>style.visibility</p:attrName>
                                        </p:attrNameLst>
                                      </p:cBhvr>
                                      <p:to>
                                        <p:strVal val="visible"/>
                                      </p:to>
                                    </p:set>
                                    <p:anim calcmode="lin" valueType="num">
                                      <p:cBhvr additive="base">
                                        <p:cTn id="13" dur="500" fill="hold"/>
                                        <p:tgtEl>
                                          <p:spTgt spid="44038">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44038">
                                            <p:txEl>
                                              <p:pRg st="1" end="1"/>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038" grpId="0" build="p" autoUpdateAnimBg="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pPr eaLnBrk="1" hangingPunct="1"/>
            <a:r>
              <a:rPr lang="en-US" smtClean="0"/>
              <a:t>PIC10F200</a:t>
            </a:r>
            <a:endParaRPr lang="en-GB" smtClean="0"/>
          </a:p>
        </p:txBody>
      </p:sp>
      <p:sp>
        <p:nvSpPr>
          <p:cNvPr id="12291" name="Rectangle 3"/>
          <p:cNvSpPr>
            <a:spLocks noGrp="1" noChangeArrowheads="1"/>
          </p:cNvSpPr>
          <p:nvPr>
            <p:ph idx="1"/>
          </p:nvPr>
        </p:nvSpPr>
        <p:spPr/>
        <p:txBody>
          <a:bodyPr/>
          <a:lstStyle/>
          <a:p>
            <a:pPr eaLnBrk="1" hangingPunct="1">
              <a:buFont typeface="Wingdings" pitchFamily="2" charset="2"/>
              <a:buNone/>
            </a:pPr>
            <a:r>
              <a:rPr lang="en-US" sz="2000" dirty="0" smtClean="0">
                <a:solidFill>
                  <a:srgbClr val="002060"/>
                </a:solidFill>
              </a:rPr>
              <a:t>datasheet p. 10</a:t>
            </a:r>
            <a:endParaRPr lang="en-GB" sz="2000" dirty="0" smtClean="0">
              <a:solidFill>
                <a:srgbClr val="002060"/>
              </a:solidFill>
            </a:endParaRPr>
          </a:p>
          <a:p>
            <a:pPr eaLnBrk="1" hangingPunct="1">
              <a:buFont typeface="Wingdings" pitchFamily="2" charset="2"/>
              <a:buNone/>
            </a:pPr>
            <a:endParaRPr lang="en-GB" sz="2000" dirty="0" smtClean="0">
              <a:solidFill>
                <a:srgbClr val="002060"/>
              </a:solidFill>
            </a:endParaRPr>
          </a:p>
          <a:p>
            <a:pPr eaLnBrk="1" hangingPunct="1">
              <a:buFont typeface="Wingdings" pitchFamily="2" charset="2"/>
              <a:buNone/>
            </a:pPr>
            <a:r>
              <a:rPr lang="en-GB" sz="2000" dirty="0" smtClean="0">
                <a:solidFill>
                  <a:srgbClr val="002060"/>
                </a:solidFill>
              </a:rPr>
              <a:t>6 pin!</a:t>
            </a:r>
          </a:p>
        </p:txBody>
      </p:sp>
      <p:pic>
        <p:nvPicPr>
          <p:cNvPr id="1229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43213" y="1700213"/>
            <a:ext cx="6121400" cy="4687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6243462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ZA" sz="3200">
                <a:latin typeface="Arial" pitchFamily="34" charset="0"/>
                <a:cs typeface="Arial" pitchFamily="34" charset="0"/>
              </a:rPr>
              <a:t>Assistant Lecturers</a:t>
            </a:r>
            <a:endParaRPr lang="en-ZA"/>
          </a:p>
        </p:txBody>
      </p:sp>
      <p:sp>
        <p:nvSpPr>
          <p:cNvPr id="3" name="Content Placeholder 2"/>
          <p:cNvSpPr>
            <a:spLocks noGrp="1"/>
          </p:cNvSpPr>
          <p:nvPr>
            <p:ph idx="1"/>
          </p:nvPr>
        </p:nvSpPr>
        <p:spPr/>
        <p:txBody>
          <a:bodyPr/>
          <a:lstStyle/>
          <a:p>
            <a:r>
              <a:rPr lang="en-ZA" b="1" smtClean="0">
                <a:solidFill>
                  <a:schemeClr val="accent2">
                    <a:lumMod val="75000"/>
                  </a:schemeClr>
                </a:solidFill>
                <a:latin typeface="Arial" pitchFamily="34" charset="0"/>
                <a:cs typeface="Arial" pitchFamily="34" charset="0"/>
              </a:rPr>
              <a:t>AGS -  </a:t>
            </a:r>
            <a:r>
              <a:rPr lang="en-ZA" smtClean="0">
                <a:solidFill>
                  <a:schemeClr val="accent2">
                    <a:lumMod val="75000"/>
                  </a:schemeClr>
                </a:solidFill>
                <a:latin typeface="Arial" pitchFamily="34" charset="0"/>
                <a:cs typeface="Arial" pitchFamily="34" charset="0"/>
              </a:rPr>
              <a:t>Mr </a:t>
            </a:r>
            <a:r>
              <a:rPr lang="en-ZA">
                <a:solidFill>
                  <a:schemeClr val="accent2">
                    <a:lumMod val="75000"/>
                  </a:schemeClr>
                </a:solidFill>
                <a:latin typeface="Arial" pitchFamily="34" charset="0"/>
                <a:cs typeface="Arial" pitchFamily="34" charset="0"/>
              </a:rPr>
              <a:t>Tinus Green </a:t>
            </a:r>
          </a:p>
          <a:p>
            <a:r>
              <a:rPr lang="en-ZA" b="1">
                <a:solidFill>
                  <a:schemeClr val="accent2">
                    <a:lumMod val="75000"/>
                  </a:schemeClr>
                </a:solidFill>
                <a:latin typeface="Arial" pitchFamily="34" charset="0"/>
                <a:cs typeface="Arial" pitchFamily="34" charset="0"/>
              </a:rPr>
              <a:t>Race Day </a:t>
            </a:r>
            <a:r>
              <a:rPr lang="en-ZA" b="1" smtClean="0">
                <a:solidFill>
                  <a:schemeClr val="accent2">
                    <a:lumMod val="75000"/>
                  </a:schemeClr>
                </a:solidFill>
                <a:latin typeface="Arial" pitchFamily="34" charset="0"/>
                <a:cs typeface="Arial" pitchFamily="34" charset="0"/>
              </a:rPr>
              <a:t>- </a:t>
            </a:r>
            <a:r>
              <a:rPr lang="en-ZA" smtClean="0">
                <a:solidFill>
                  <a:schemeClr val="accent2">
                    <a:lumMod val="75000"/>
                  </a:schemeClr>
                </a:solidFill>
                <a:latin typeface="Arial" pitchFamily="34" charset="0"/>
                <a:cs typeface="Arial" pitchFamily="34" charset="0"/>
              </a:rPr>
              <a:t>Mr Jaco </a:t>
            </a:r>
            <a:r>
              <a:rPr lang="en-ZA">
                <a:solidFill>
                  <a:schemeClr val="accent2">
                    <a:lumMod val="75000"/>
                  </a:schemeClr>
                </a:solidFill>
                <a:latin typeface="Arial" pitchFamily="34" charset="0"/>
                <a:cs typeface="Arial" pitchFamily="34" charset="0"/>
              </a:rPr>
              <a:t>Marais</a:t>
            </a:r>
          </a:p>
          <a:p>
            <a:r>
              <a:rPr lang="en-ZA" b="1" smtClean="0">
                <a:solidFill>
                  <a:schemeClr val="accent2">
                    <a:lumMod val="75000"/>
                  </a:schemeClr>
                </a:solidFill>
                <a:latin typeface="Arial" pitchFamily="34" charset="0"/>
                <a:cs typeface="Arial" pitchFamily="34" charset="0"/>
              </a:rPr>
              <a:t>Pracs - </a:t>
            </a:r>
            <a:r>
              <a:rPr lang="en-ZA" smtClean="0">
                <a:solidFill>
                  <a:schemeClr val="accent2">
                    <a:lumMod val="75000"/>
                  </a:schemeClr>
                </a:solidFill>
                <a:latin typeface="Arial" pitchFamily="34" charset="0"/>
                <a:cs typeface="Arial" pitchFamily="34" charset="0"/>
              </a:rPr>
              <a:t>Mr Duayne </a:t>
            </a:r>
            <a:r>
              <a:rPr lang="en-ZA">
                <a:solidFill>
                  <a:schemeClr val="accent2">
                    <a:lumMod val="75000"/>
                  </a:schemeClr>
                </a:solidFill>
                <a:latin typeface="Arial" pitchFamily="34" charset="0"/>
                <a:cs typeface="Arial" pitchFamily="34" charset="0"/>
              </a:rPr>
              <a:t>Strydom</a:t>
            </a:r>
          </a:p>
          <a:p>
            <a:r>
              <a:rPr lang="en-ZA" b="1" smtClean="0">
                <a:solidFill>
                  <a:schemeClr val="accent2">
                    <a:lumMod val="75000"/>
                  </a:schemeClr>
                </a:solidFill>
                <a:latin typeface="Arial" pitchFamily="34" charset="0"/>
                <a:cs typeface="Arial" pitchFamily="34" charset="0"/>
              </a:rPr>
              <a:t>Theory - </a:t>
            </a:r>
            <a:r>
              <a:rPr lang="en-ZA" smtClean="0">
                <a:solidFill>
                  <a:schemeClr val="accent2">
                    <a:lumMod val="75000"/>
                  </a:schemeClr>
                </a:solidFill>
                <a:latin typeface="Arial" pitchFamily="34" charset="0"/>
                <a:cs typeface="Arial" pitchFamily="34" charset="0"/>
              </a:rPr>
              <a:t>Mr Jacques </a:t>
            </a:r>
            <a:r>
              <a:rPr lang="en-ZA">
                <a:solidFill>
                  <a:schemeClr val="accent2">
                    <a:lumMod val="75000"/>
                  </a:schemeClr>
                </a:solidFill>
                <a:latin typeface="Arial" pitchFamily="34" charset="0"/>
                <a:cs typeface="Arial" pitchFamily="34" charset="0"/>
              </a:rPr>
              <a:t>Van der Westhuizen</a:t>
            </a:r>
          </a:p>
          <a:p>
            <a:r>
              <a:rPr lang="en-ZA" b="1" smtClean="0">
                <a:solidFill>
                  <a:schemeClr val="accent2">
                    <a:lumMod val="75000"/>
                  </a:schemeClr>
                </a:solidFill>
                <a:latin typeface="Arial" pitchFamily="34" charset="0"/>
                <a:cs typeface="Arial" pitchFamily="34" charset="0"/>
              </a:rPr>
              <a:t>CTS/General - </a:t>
            </a:r>
            <a:r>
              <a:rPr lang="en-ZA" smtClean="0">
                <a:solidFill>
                  <a:schemeClr val="accent2">
                    <a:lumMod val="75000"/>
                  </a:schemeClr>
                </a:solidFill>
                <a:latin typeface="Arial" pitchFamily="34" charset="0"/>
                <a:cs typeface="Arial" pitchFamily="34" charset="0"/>
              </a:rPr>
              <a:t>Mr Bernard </a:t>
            </a:r>
            <a:r>
              <a:rPr lang="en-ZA">
                <a:solidFill>
                  <a:schemeClr val="accent2">
                    <a:lumMod val="75000"/>
                  </a:schemeClr>
                </a:solidFill>
                <a:latin typeface="Arial" pitchFamily="34" charset="0"/>
                <a:cs typeface="Arial" pitchFamily="34" charset="0"/>
              </a:rPr>
              <a:t>Bauermeister</a:t>
            </a:r>
          </a:p>
          <a:p>
            <a:endParaRPr lang="en-ZA"/>
          </a:p>
        </p:txBody>
      </p:sp>
    </p:spTree>
    <p:extLst>
      <p:ext uri="{BB962C8B-B14F-4D97-AF65-F5344CB8AC3E}">
        <p14:creationId xmlns:p14="http://schemas.microsoft.com/office/powerpoint/2010/main" val="376616267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36954" y="670035"/>
            <a:ext cx="5113073" cy="5715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lstStyle/>
          <a:p>
            <a:r>
              <a:rPr lang="en-ZA" smtClean="0"/>
              <a:t>PIC32MX220F032B</a:t>
            </a:r>
            <a:endParaRPr lang="en-ZA"/>
          </a:p>
        </p:txBody>
      </p:sp>
      <p:sp>
        <p:nvSpPr>
          <p:cNvPr id="3" name="Content Placeholder 2"/>
          <p:cNvSpPr>
            <a:spLocks noGrp="1"/>
          </p:cNvSpPr>
          <p:nvPr>
            <p:ph idx="1"/>
          </p:nvPr>
        </p:nvSpPr>
        <p:spPr>
          <a:xfrm>
            <a:off x="540000" y="1620000"/>
            <a:ext cx="2975710" cy="4114800"/>
          </a:xfrm>
        </p:spPr>
        <p:txBody>
          <a:bodyPr/>
          <a:lstStyle/>
          <a:p>
            <a:r>
              <a:rPr lang="en-ZA" sz="2000" smtClean="0"/>
              <a:t>PIC32 family reference manual</a:t>
            </a:r>
            <a:endParaRPr lang="en-ZA" sz="2000"/>
          </a:p>
        </p:txBody>
      </p:sp>
    </p:spTree>
    <p:extLst>
      <p:ext uri="{BB962C8B-B14F-4D97-AF65-F5344CB8AC3E}">
        <p14:creationId xmlns:p14="http://schemas.microsoft.com/office/powerpoint/2010/main" val="106354343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2857500"/>
            <a:ext cx="7772400" cy="1143000"/>
          </a:xfrm>
        </p:spPr>
        <p:txBody>
          <a:bodyPr anchor="t"/>
          <a:lstStyle/>
          <a:p>
            <a:r>
              <a:rPr lang="en-ZA" sz="4000" smtClean="0">
                <a:solidFill>
                  <a:srgbClr val="0070C0"/>
                </a:solidFill>
              </a:rPr>
              <a:t>MEMORY</a:t>
            </a:r>
            <a:endParaRPr lang="en-ZA" sz="4000">
              <a:solidFill>
                <a:srgbClr val="0070C0"/>
              </a:solidFill>
            </a:endParaRPr>
          </a:p>
        </p:txBody>
      </p:sp>
    </p:spTree>
    <p:extLst>
      <p:ext uri="{BB962C8B-B14F-4D97-AF65-F5344CB8AC3E}">
        <p14:creationId xmlns:p14="http://schemas.microsoft.com/office/powerpoint/2010/main" val="429418938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pPr eaLnBrk="1" hangingPunct="1"/>
            <a:r>
              <a:rPr lang="en-ZA" smtClean="0"/>
              <a:t>Memory</a:t>
            </a:r>
            <a:endParaRPr lang="en-US" smtClean="0"/>
          </a:p>
        </p:txBody>
      </p:sp>
      <p:sp>
        <p:nvSpPr>
          <p:cNvPr id="16387" name="Rectangle 3"/>
          <p:cNvSpPr>
            <a:spLocks noGrp="1" noChangeArrowheads="1"/>
          </p:cNvSpPr>
          <p:nvPr>
            <p:ph idx="1"/>
          </p:nvPr>
        </p:nvSpPr>
        <p:spPr/>
        <p:txBody>
          <a:bodyPr/>
          <a:lstStyle/>
          <a:p>
            <a:pPr eaLnBrk="1" hangingPunct="1"/>
            <a:r>
              <a:rPr lang="en-ZA" smtClean="0">
                <a:solidFill>
                  <a:srgbClr val="002060"/>
                </a:solidFill>
              </a:rPr>
              <a:t>Memory location (information unit)</a:t>
            </a:r>
          </a:p>
          <a:p>
            <a:pPr lvl="1" eaLnBrk="1" hangingPunct="1"/>
            <a:r>
              <a:rPr lang="en-ZA" smtClean="0">
                <a:solidFill>
                  <a:srgbClr val="002060"/>
                </a:solidFill>
              </a:rPr>
              <a:t>Address &amp; content</a:t>
            </a:r>
            <a:endParaRPr lang="en-US" smtClean="0">
              <a:solidFill>
                <a:srgbClr val="002060"/>
              </a:solidFill>
            </a:endParaRPr>
          </a:p>
        </p:txBody>
      </p:sp>
      <p:sp>
        <p:nvSpPr>
          <p:cNvPr id="2" name="Rectangle 1"/>
          <p:cNvSpPr/>
          <p:nvPr/>
        </p:nvSpPr>
        <p:spPr>
          <a:xfrm>
            <a:off x="2195513" y="3789363"/>
            <a:ext cx="4608512" cy="79216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defRPr/>
            </a:pPr>
            <a:r>
              <a:rPr lang="en-ZA" dirty="0">
                <a:solidFill>
                  <a:schemeClr val="tx1"/>
                </a:solidFill>
              </a:rPr>
              <a:t>0    1    0    0    1    0    0    1</a:t>
            </a:r>
          </a:p>
        </p:txBody>
      </p:sp>
      <p:cxnSp>
        <p:nvCxnSpPr>
          <p:cNvPr id="4" name="Straight Connector 3"/>
          <p:cNvCxnSpPr/>
          <p:nvPr/>
        </p:nvCxnSpPr>
        <p:spPr>
          <a:xfrm>
            <a:off x="2771775" y="3789363"/>
            <a:ext cx="0" cy="792162"/>
          </a:xfrm>
          <a:prstGeom prst="line">
            <a:avLst/>
          </a:prstGeom>
          <a:ln w="28575">
            <a:solidFill>
              <a:schemeClr val="bg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4500563" y="3789363"/>
            <a:ext cx="0" cy="792162"/>
          </a:xfrm>
          <a:prstGeom prst="line">
            <a:avLst/>
          </a:prstGeom>
          <a:ln w="28575">
            <a:solidFill>
              <a:schemeClr val="bg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3924300" y="3789363"/>
            <a:ext cx="0" cy="792162"/>
          </a:xfrm>
          <a:prstGeom prst="line">
            <a:avLst/>
          </a:prstGeom>
          <a:ln w="28575">
            <a:solidFill>
              <a:schemeClr val="bg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3348038" y="3789363"/>
            <a:ext cx="0" cy="792162"/>
          </a:xfrm>
          <a:prstGeom prst="line">
            <a:avLst/>
          </a:prstGeom>
          <a:ln w="28575">
            <a:solidFill>
              <a:schemeClr val="bg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6227763" y="3789363"/>
            <a:ext cx="0" cy="792162"/>
          </a:xfrm>
          <a:prstGeom prst="line">
            <a:avLst/>
          </a:prstGeom>
          <a:ln w="28575">
            <a:solidFill>
              <a:schemeClr val="bg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5651500" y="3789363"/>
            <a:ext cx="0" cy="792162"/>
          </a:xfrm>
          <a:prstGeom prst="line">
            <a:avLst/>
          </a:prstGeom>
          <a:ln w="28575">
            <a:solidFill>
              <a:schemeClr val="bg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5076825" y="3789363"/>
            <a:ext cx="0" cy="792162"/>
          </a:xfrm>
          <a:prstGeom prst="line">
            <a:avLst/>
          </a:prstGeom>
          <a:ln w="28575">
            <a:solidFill>
              <a:schemeClr val="bg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2195513" y="3789363"/>
            <a:ext cx="0" cy="792162"/>
          </a:xfrm>
          <a:prstGeom prst="line">
            <a:avLst/>
          </a:prstGeom>
          <a:ln w="28575">
            <a:solidFill>
              <a:schemeClr val="bg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6804025" y="3789363"/>
            <a:ext cx="0" cy="792162"/>
          </a:xfrm>
          <a:prstGeom prst="line">
            <a:avLst/>
          </a:prstGeom>
          <a:ln w="28575">
            <a:solidFill>
              <a:schemeClr val="bg2">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1042988" y="3954463"/>
            <a:ext cx="693737" cy="461962"/>
          </a:xfrm>
          <a:prstGeom prst="rect">
            <a:avLst/>
          </a:prstGeom>
          <a:noFill/>
        </p:spPr>
        <p:txBody>
          <a:bodyPr wrap="none">
            <a:spAutoFit/>
          </a:bodyPr>
          <a:lstStyle/>
          <a:p>
            <a:pPr>
              <a:defRPr/>
            </a:pPr>
            <a:r>
              <a:rPr lang="en-ZA" dirty="0">
                <a:latin typeface="+mn-lt"/>
              </a:rPr>
              <a:t>03h</a:t>
            </a:r>
          </a:p>
        </p:txBody>
      </p:sp>
      <p:cxnSp>
        <p:nvCxnSpPr>
          <p:cNvPr id="16384" name="Elbow Connector 16383"/>
          <p:cNvCxnSpPr/>
          <p:nvPr/>
        </p:nvCxnSpPr>
        <p:spPr>
          <a:xfrm rot="5400000">
            <a:off x="1817688" y="3086100"/>
            <a:ext cx="1260475" cy="936625"/>
          </a:xfrm>
          <a:prstGeom prst="bentConnector3">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388" name="Straight Arrow Connector 16387"/>
          <p:cNvCxnSpPr>
            <a:endCxn id="2" idx="1"/>
          </p:cNvCxnSpPr>
          <p:nvPr/>
        </p:nvCxnSpPr>
        <p:spPr>
          <a:xfrm>
            <a:off x="1979613" y="4184650"/>
            <a:ext cx="215900" cy="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6390" name="Elbow Connector 16389"/>
          <p:cNvCxnSpPr>
            <a:endCxn id="8" idx="0"/>
          </p:cNvCxnSpPr>
          <p:nvPr/>
        </p:nvCxnSpPr>
        <p:spPr>
          <a:xfrm rot="5400000">
            <a:off x="1012825" y="3230563"/>
            <a:ext cx="1101725" cy="346075"/>
          </a:xfrm>
          <a:prstGeom prst="bentConnector3">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468468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ZA" smtClean="0"/>
              <a:t>Memory	</a:t>
            </a:r>
            <a:endParaRPr lang="en-ZA"/>
          </a:p>
        </p:txBody>
      </p:sp>
      <p:sp>
        <p:nvSpPr>
          <p:cNvPr id="3" name="Content Placeholder 2"/>
          <p:cNvSpPr>
            <a:spLocks noGrp="1"/>
          </p:cNvSpPr>
          <p:nvPr>
            <p:ph idx="1"/>
          </p:nvPr>
        </p:nvSpPr>
        <p:spPr/>
        <p:txBody>
          <a:bodyPr/>
          <a:lstStyle/>
          <a:p>
            <a:r>
              <a:rPr lang="en-ZA" smtClean="0"/>
              <a:t>Microcontrollers have data memory and program memory.</a:t>
            </a:r>
          </a:p>
          <a:p>
            <a:pPr lvl="1"/>
            <a:r>
              <a:rPr lang="en-ZA" smtClean="0"/>
              <a:t>Data memory is used to store numbers that you are working with.</a:t>
            </a:r>
          </a:p>
          <a:p>
            <a:pPr lvl="1"/>
            <a:r>
              <a:rPr lang="en-ZA" smtClean="0"/>
              <a:t>Program memory is where the program, consisting of instructions, is stored.</a:t>
            </a:r>
            <a:endParaRPr lang="en-ZA"/>
          </a:p>
        </p:txBody>
      </p:sp>
    </p:spTree>
    <p:extLst>
      <p:ext uri="{BB962C8B-B14F-4D97-AF65-F5344CB8AC3E}">
        <p14:creationId xmlns:p14="http://schemas.microsoft.com/office/powerpoint/2010/main" val="388515287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r>
              <a:rPr lang="en-ZA" dirty="0" smtClean="0"/>
              <a:t>Architecture: Memory structure</a:t>
            </a:r>
            <a:endParaRPr lang="en-US" dirty="0" smtClean="0"/>
          </a:p>
        </p:txBody>
      </p:sp>
      <p:sp>
        <p:nvSpPr>
          <p:cNvPr id="14339" name="Rectangle 3"/>
          <p:cNvSpPr>
            <a:spLocks noGrp="1" noChangeArrowheads="1"/>
          </p:cNvSpPr>
          <p:nvPr>
            <p:ph idx="1"/>
          </p:nvPr>
        </p:nvSpPr>
        <p:spPr/>
        <p:txBody>
          <a:bodyPr/>
          <a:lstStyle/>
          <a:p>
            <a:r>
              <a:rPr lang="en-ZA" dirty="0" smtClean="0">
                <a:solidFill>
                  <a:srgbClr val="002060"/>
                </a:solidFill>
              </a:rPr>
              <a:t>Harvard architecture</a:t>
            </a:r>
          </a:p>
          <a:p>
            <a:pPr lvl="1"/>
            <a:r>
              <a:rPr lang="en-ZA" dirty="0" smtClean="0">
                <a:solidFill>
                  <a:srgbClr val="002060"/>
                </a:solidFill>
              </a:rPr>
              <a:t>program &amp; data accessed from </a:t>
            </a:r>
            <a:r>
              <a:rPr lang="en-ZA" u="sng" dirty="0" smtClean="0">
                <a:solidFill>
                  <a:srgbClr val="002060"/>
                </a:solidFill>
              </a:rPr>
              <a:t>separate memories</a:t>
            </a:r>
            <a:r>
              <a:rPr lang="en-ZA" dirty="0" smtClean="0">
                <a:solidFill>
                  <a:srgbClr val="002060"/>
                </a:solidFill>
              </a:rPr>
              <a:t> via </a:t>
            </a:r>
            <a:r>
              <a:rPr lang="en-ZA" u="sng" dirty="0" smtClean="0">
                <a:solidFill>
                  <a:srgbClr val="002060"/>
                </a:solidFill>
              </a:rPr>
              <a:t>separate busses</a:t>
            </a:r>
          </a:p>
          <a:p>
            <a:pPr lvl="1"/>
            <a:r>
              <a:rPr lang="en-ZA" dirty="0" smtClean="0">
                <a:solidFill>
                  <a:srgbClr val="002060"/>
                </a:solidFill>
              </a:rPr>
              <a:t>word width, timing, implementation technology, and memory address structure can differ</a:t>
            </a:r>
          </a:p>
          <a:p>
            <a:pPr lvl="1"/>
            <a:r>
              <a:rPr lang="en-ZA" dirty="0" smtClean="0">
                <a:solidFill>
                  <a:srgbClr val="002060"/>
                </a:solidFill>
              </a:rPr>
              <a:t>instruction memory often wider than data memory</a:t>
            </a:r>
          </a:p>
          <a:p>
            <a:pPr lvl="1"/>
            <a:r>
              <a:rPr lang="en-ZA" dirty="0" smtClean="0">
                <a:solidFill>
                  <a:srgbClr val="002060"/>
                </a:solidFill>
              </a:rPr>
              <a:t>advantage: bandwidth, i.e. much faster</a:t>
            </a:r>
          </a:p>
          <a:p>
            <a:pPr marL="457200" lvl="1" indent="0">
              <a:buNone/>
            </a:pPr>
            <a:endParaRPr lang="en-ZA" dirty="0" smtClean="0">
              <a:solidFill>
                <a:srgbClr val="002060"/>
              </a:solidFill>
            </a:endParaRPr>
          </a:p>
          <a:p>
            <a:pPr marL="457200" lvl="1" indent="0">
              <a:buNone/>
            </a:pPr>
            <a:r>
              <a:rPr lang="en-ZA" dirty="0" err="1" smtClean="0">
                <a:solidFill>
                  <a:srgbClr val="002060"/>
                </a:solidFill>
              </a:rPr>
              <a:t>vs</a:t>
            </a:r>
            <a:r>
              <a:rPr lang="en-ZA" dirty="0" smtClean="0">
                <a:solidFill>
                  <a:srgbClr val="002060"/>
                </a:solidFill>
              </a:rPr>
              <a:t> Von Neumann architecture…</a:t>
            </a:r>
          </a:p>
          <a:p>
            <a:endParaRPr lang="en-US" dirty="0" smtClean="0"/>
          </a:p>
        </p:txBody>
      </p:sp>
    </p:spTree>
    <p:extLst>
      <p:ext uri="{BB962C8B-B14F-4D97-AF65-F5344CB8AC3E}">
        <p14:creationId xmlns:p14="http://schemas.microsoft.com/office/powerpoint/2010/main" val="224004240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ZA" smtClean="0"/>
              <a:t>Word </a:t>
            </a:r>
            <a:r>
              <a:rPr lang="en-ZA" dirty="0" smtClean="0"/>
              <a:t>sizes</a:t>
            </a:r>
            <a:endParaRPr lang="en-ZA" dirty="0"/>
          </a:p>
        </p:txBody>
      </p:sp>
      <p:sp>
        <p:nvSpPr>
          <p:cNvPr id="3" name="Content Placeholder 2"/>
          <p:cNvSpPr>
            <a:spLocks noGrp="1"/>
          </p:cNvSpPr>
          <p:nvPr>
            <p:ph idx="1"/>
          </p:nvPr>
        </p:nvSpPr>
        <p:spPr>
          <a:xfrm>
            <a:off x="533400" y="1981200"/>
            <a:ext cx="8080248" cy="4114800"/>
          </a:xfrm>
        </p:spPr>
        <p:txBody>
          <a:bodyPr/>
          <a:lstStyle/>
          <a:p>
            <a:pPr>
              <a:lnSpc>
                <a:spcPct val="114000"/>
              </a:lnSpc>
              <a:spcBef>
                <a:spcPts val="600"/>
              </a:spcBef>
            </a:pPr>
            <a:r>
              <a:rPr lang="en-ZA" sz="2400" dirty="0" smtClean="0">
                <a:solidFill>
                  <a:srgbClr val="002060"/>
                </a:solidFill>
              </a:rPr>
              <a:t>A word is a collection </a:t>
            </a:r>
            <a:r>
              <a:rPr lang="en-ZA" sz="2400" dirty="0">
                <a:solidFill>
                  <a:srgbClr val="002060"/>
                </a:solidFill>
              </a:rPr>
              <a:t>of bits that are required to represent data or address</a:t>
            </a:r>
          </a:p>
          <a:p>
            <a:pPr lvl="1">
              <a:lnSpc>
                <a:spcPct val="114000"/>
              </a:lnSpc>
              <a:spcBef>
                <a:spcPts val="600"/>
              </a:spcBef>
            </a:pPr>
            <a:r>
              <a:rPr lang="en-ZA" sz="2000" dirty="0" smtClean="0">
                <a:solidFill>
                  <a:srgbClr val="002060"/>
                </a:solidFill>
              </a:rPr>
              <a:t>e.g</a:t>
            </a:r>
            <a:r>
              <a:rPr lang="en-ZA" sz="2000" dirty="0">
                <a:solidFill>
                  <a:srgbClr val="002060"/>
                </a:solidFill>
              </a:rPr>
              <a:t>. if 10 bits are used to represent address in micro, it uses a 10 bit address word</a:t>
            </a:r>
          </a:p>
          <a:p>
            <a:pPr lvl="1">
              <a:lnSpc>
                <a:spcPct val="114000"/>
              </a:lnSpc>
              <a:spcBef>
                <a:spcPts val="600"/>
              </a:spcBef>
            </a:pPr>
            <a:r>
              <a:rPr lang="en-ZA" sz="2000" dirty="0" smtClean="0">
                <a:solidFill>
                  <a:srgbClr val="002060"/>
                </a:solidFill>
              </a:rPr>
              <a:t>e.g</a:t>
            </a:r>
            <a:r>
              <a:rPr lang="en-ZA" sz="2000" dirty="0">
                <a:solidFill>
                  <a:srgbClr val="002060"/>
                </a:solidFill>
              </a:rPr>
              <a:t>. if 8 bits are used to represent data in micro, it uses an 8 bit data word</a:t>
            </a:r>
          </a:p>
          <a:p>
            <a:pPr>
              <a:lnSpc>
                <a:spcPct val="114000"/>
              </a:lnSpc>
              <a:spcBef>
                <a:spcPts val="600"/>
              </a:spcBef>
            </a:pPr>
            <a:r>
              <a:rPr lang="en-ZA" sz="2400" dirty="0">
                <a:solidFill>
                  <a:srgbClr val="002060"/>
                </a:solidFill>
              </a:rPr>
              <a:t>There </a:t>
            </a:r>
            <a:r>
              <a:rPr lang="en-ZA" sz="2400">
                <a:solidFill>
                  <a:srgbClr val="002060"/>
                </a:solidFill>
              </a:rPr>
              <a:t>is </a:t>
            </a:r>
            <a:r>
              <a:rPr lang="en-ZA" sz="2400" smtClean="0">
                <a:solidFill>
                  <a:srgbClr val="002060"/>
                </a:solidFill>
              </a:rPr>
              <a:t>frequently (mostly) </a:t>
            </a:r>
            <a:r>
              <a:rPr lang="en-ZA" sz="2400" dirty="0">
                <a:solidFill>
                  <a:srgbClr val="002060"/>
                </a:solidFill>
              </a:rPr>
              <a:t>a difference between the </a:t>
            </a:r>
            <a:r>
              <a:rPr lang="en-ZA" sz="2400" dirty="0">
                <a:solidFill>
                  <a:srgbClr val="FF0000"/>
                </a:solidFill>
              </a:rPr>
              <a:t>address word size </a:t>
            </a:r>
            <a:r>
              <a:rPr lang="en-ZA" sz="2400" dirty="0">
                <a:solidFill>
                  <a:srgbClr val="002060"/>
                </a:solidFill>
              </a:rPr>
              <a:t>and the </a:t>
            </a:r>
            <a:r>
              <a:rPr lang="en-ZA" sz="2400" dirty="0">
                <a:solidFill>
                  <a:srgbClr val="FF0000"/>
                </a:solidFill>
              </a:rPr>
              <a:t>data word size </a:t>
            </a:r>
            <a:r>
              <a:rPr lang="en-ZA" sz="2400" dirty="0">
                <a:solidFill>
                  <a:srgbClr val="002060"/>
                </a:solidFill>
              </a:rPr>
              <a:t>in a </a:t>
            </a:r>
            <a:r>
              <a:rPr lang="en-ZA" sz="2400" dirty="0" smtClean="0">
                <a:solidFill>
                  <a:srgbClr val="002060"/>
                </a:solidFill>
              </a:rPr>
              <a:t>microprocessor</a:t>
            </a:r>
            <a:r>
              <a:rPr lang="en-ZA" sz="2400" dirty="0">
                <a:solidFill>
                  <a:srgbClr val="002060"/>
                </a:solidFill>
              </a:rPr>
              <a:t>.</a:t>
            </a:r>
          </a:p>
          <a:p>
            <a:endParaRPr lang="en-ZA" dirty="0">
              <a:solidFill>
                <a:srgbClr val="002060"/>
              </a:solidFill>
            </a:endParaRPr>
          </a:p>
        </p:txBody>
      </p:sp>
    </p:spTree>
    <p:extLst>
      <p:ext uri="{BB962C8B-B14F-4D97-AF65-F5344CB8AC3E}">
        <p14:creationId xmlns:p14="http://schemas.microsoft.com/office/powerpoint/2010/main" val="43903329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ZA" dirty="0"/>
              <a:t>Word </a:t>
            </a:r>
            <a:r>
              <a:rPr lang="en-ZA" dirty="0" smtClean="0"/>
              <a:t>sizes (2)</a:t>
            </a:r>
            <a:endParaRPr lang="en-ZA" dirty="0"/>
          </a:p>
        </p:txBody>
      </p:sp>
      <p:sp>
        <p:nvSpPr>
          <p:cNvPr id="3" name="Content Placeholder 2"/>
          <p:cNvSpPr>
            <a:spLocks noGrp="1"/>
          </p:cNvSpPr>
          <p:nvPr>
            <p:ph idx="1"/>
          </p:nvPr>
        </p:nvSpPr>
        <p:spPr/>
        <p:txBody>
          <a:bodyPr/>
          <a:lstStyle/>
          <a:p>
            <a:pPr>
              <a:buNone/>
            </a:pPr>
            <a:r>
              <a:rPr lang="en-ZA" sz="2400" dirty="0" smtClean="0">
                <a:solidFill>
                  <a:srgbClr val="002060"/>
                </a:solidFill>
              </a:rPr>
              <a:t>The PIC18F45K20</a:t>
            </a:r>
            <a:r>
              <a:rPr lang="en-ZA" sz="2000" dirty="0" smtClean="0">
                <a:solidFill>
                  <a:srgbClr val="002060"/>
                </a:solidFill>
              </a:rPr>
              <a:t> </a:t>
            </a:r>
            <a:r>
              <a:rPr lang="en-ZA" sz="2000" dirty="0">
                <a:solidFill>
                  <a:srgbClr val="002060"/>
                </a:solidFill>
              </a:rPr>
              <a:t>has a(n)</a:t>
            </a:r>
            <a:endParaRPr lang="en-US" sz="2000" dirty="0">
              <a:solidFill>
                <a:srgbClr val="002060"/>
              </a:solidFill>
            </a:endParaRPr>
          </a:p>
          <a:p>
            <a:pPr>
              <a:lnSpc>
                <a:spcPct val="114000"/>
              </a:lnSpc>
              <a:spcBef>
                <a:spcPts val="600"/>
              </a:spcBef>
            </a:pPr>
            <a:r>
              <a:rPr lang="en-US" sz="2000" dirty="0">
                <a:solidFill>
                  <a:srgbClr val="009999"/>
                </a:solidFill>
              </a:rPr>
              <a:t>8-bit</a:t>
            </a:r>
            <a:r>
              <a:rPr lang="en-US" sz="2000" dirty="0"/>
              <a:t> </a:t>
            </a:r>
            <a:r>
              <a:rPr lang="en-US" sz="2000" dirty="0">
                <a:solidFill>
                  <a:srgbClr val="002060"/>
                </a:solidFill>
              </a:rPr>
              <a:t>wide</a:t>
            </a:r>
            <a:r>
              <a:rPr lang="en-US" sz="2000" dirty="0"/>
              <a:t> </a:t>
            </a:r>
            <a:r>
              <a:rPr lang="en-US" sz="2000" b="1" dirty="0">
                <a:solidFill>
                  <a:srgbClr val="009999"/>
                </a:solidFill>
              </a:rPr>
              <a:t>data</a:t>
            </a:r>
            <a:r>
              <a:rPr lang="en-US" sz="2000" dirty="0"/>
              <a:t> </a:t>
            </a:r>
            <a:r>
              <a:rPr lang="en-US" sz="2000" dirty="0" smtClean="0">
                <a:solidFill>
                  <a:srgbClr val="002060"/>
                </a:solidFill>
              </a:rPr>
              <a:t>path – remember: m</a:t>
            </a:r>
            <a:r>
              <a:rPr lang="en-ZA" sz="2000" dirty="0" err="1" smtClean="0">
                <a:solidFill>
                  <a:srgbClr val="002060"/>
                </a:solidFill>
              </a:rPr>
              <a:t>icroprocessors</a:t>
            </a:r>
            <a:r>
              <a:rPr lang="en-ZA" sz="2000" dirty="0" smtClean="0">
                <a:solidFill>
                  <a:srgbClr val="002060"/>
                </a:solidFill>
              </a:rPr>
              <a:t> </a:t>
            </a:r>
            <a:r>
              <a:rPr lang="en-ZA" sz="2000" dirty="0">
                <a:solidFill>
                  <a:srgbClr val="002060"/>
                </a:solidFill>
              </a:rPr>
              <a:t>are classified according to size of </a:t>
            </a:r>
            <a:r>
              <a:rPr lang="en-ZA" sz="2000" b="1" dirty="0">
                <a:solidFill>
                  <a:srgbClr val="FF0000"/>
                </a:solidFill>
              </a:rPr>
              <a:t>data bus/data </a:t>
            </a:r>
            <a:r>
              <a:rPr lang="en-ZA" sz="2000" b="1" dirty="0" smtClean="0">
                <a:solidFill>
                  <a:srgbClr val="FF0000"/>
                </a:solidFill>
              </a:rPr>
              <a:t>word, </a:t>
            </a:r>
            <a:r>
              <a:rPr lang="en-ZA" sz="2000" dirty="0" smtClean="0">
                <a:solidFill>
                  <a:srgbClr val="002060"/>
                </a:solidFill>
              </a:rPr>
              <a:t>i.e</a:t>
            </a:r>
            <a:r>
              <a:rPr lang="en-ZA" sz="2000" dirty="0">
                <a:solidFill>
                  <a:srgbClr val="002060"/>
                </a:solidFill>
              </a:rPr>
              <a:t>. 8 bit micro has an 8 bit data bus/word</a:t>
            </a:r>
            <a:endParaRPr lang="en-ZA" sz="1800" dirty="0">
              <a:solidFill>
                <a:srgbClr val="002060"/>
              </a:solidFill>
            </a:endParaRPr>
          </a:p>
          <a:p>
            <a:pPr eaLnBrk="1" hangingPunct="1"/>
            <a:endParaRPr lang="en-US" sz="2000" dirty="0"/>
          </a:p>
          <a:p>
            <a:pPr eaLnBrk="1" hangingPunct="1"/>
            <a:r>
              <a:rPr lang="en-US" sz="2000" dirty="0">
                <a:solidFill>
                  <a:srgbClr val="FF0066"/>
                </a:solidFill>
              </a:rPr>
              <a:t>16-bit</a:t>
            </a:r>
            <a:r>
              <a:rPr lang="en-US" sz="2000" dirty="0"/>
              <a:t> </a:t>
            </a:r>
            <a:r>
              <a:rPr lang="en-US" sz="2000" dirty="0">
                <a:solidFill>
                  <a:srgbClr val="002060"/>
                </a:solidFill>
              </a:rPr>
              <a:t>wide</a:t>
            </a:r>
            <a:r>
              <a:rPr lang="en-US" sz="2000" dirty="0"/>
              <a:t> </a:t>
            </a:r>
            <a:r>
              <a:rPr lang="en-US" sz="2000" b="1" dirty="0">
                <a:solidFill>
                  <a:srgbClr val="FF0066"/>
                </a:solidFill>
              </a:rPr>
              <a:t>instruction</a:t>
            </a:r>
            <a:r>
              <a:rPr lang="en-US" sz="2000" dirty="0"/>
              <a:t> </a:t>
            </a:r>
            <a:r>
              <a:rPr lang="en-US" sz="2000" dirty="0">
                <a:solidFill>
                  <a:srgbClr val="002060"/>
                </a:solidFill>
              </a:rPr>
              <a:t>set.</a:t>
            </a:r>
          </a:p>
          <a:p>
            <a:endParaRPr lang="en-ZA" sz="2400" dirty="0"/>
          </a:p>
        </p:txBody>
      </p:sp>
    </p:spTree>
    <p:extLst>
      <p:ext uri="{BB962C8B-B14F-4D97-AF65-F5344CB8AC3E}">
        <p14:creationId xmlns:p14="http://schemas.microsoft.com/office/powerpoint/2010/main" val="2018043697"/>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ZA" dirty="0" smtClean="0"/>
              <a:t>Memory maps	</a:t>
            </a:r>
            <a:endParaRPr lang="en-ZA" dirty="0"/>
          </a:p>
        </p:txBody>
      </p:sp>
      <p:sp>
        <p:nvSpPr>
          <p:cNvPr id="3" name="Content Placeholder 2"/>
          <p:cNvSpPr>
            <a:spLocks noGrp="1"/>
          </p:cNvSpPr>
          <p:nvPr>
            <p:ph idx="1"/>
          </p:nvPr>
        </p:nvSpPr>
        <p:spPr/>
        <p:txBody>
          <a:bodyPr/>
          <a:lstStyle/>
          <a:p>
            <a:r>
              <a:rPr lang="en-ZA" sz="2400" dirty="0" smtClean="0">
                <a:solidFill>
                  <a:srgbClr val="002060"/>
                </a:solidFill>
              </a:rPr>
              <a:t>Provides a "map" to show which addresses are used for which microprocessor element</a:t>
            </a:r>
            <a:endParaRPr lang="en-ZA" sz="2400" dirty="0">
              <a:solidFill>
                <a:srgbClr val="002060"/>
              </a:solidFill>
            </a:endParaRPr>
          </a:p>
        </p:txBody>
      </p:sp>
      <p:pic>
        <p:nvPicPr>
          <p:cNvPr id="7373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37528" y="2897511"/>
            <a:ext cx="2841480" cy="3085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5846665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pPr eaLnBrk="1" hangingPunct="1"/>
            <a:r>
              <a:rPr lang="af-ZA" smtClean="0"/>
              <a:t>Types of memory</a:t>
            </a:r>
            <a:endParaRPr lang="en-GB" smtClean="0"/>
          </a:p>
        </p:txBody>
      </p:sp>
      <p:sp>
        <p:nvSpPr>
          <p:cNvPr id="17411" name="Rectangle 3"/>
          <p:cNvSpPr>
            <a:spLocks noGrp="1" noChangeArrowheads="1"/>
          </p:cNvSpPr>
          <p:nvPr>
            <p:ph idx="1"/>
          </p:nvPr>
        </p:nvSpPr>
        <p:spPr/>
        <p:txBody>
          <a:bodyPr/>
          <a:lstStyle/>
          <a:p>
            <a:pPr marL="533400" indent="-533400" eaLnBrk="1" hangingPunct="1"/>
            <a:r>
              <a:rPr lang="en-ZA" sz="2400" dirty="0" smtClean="0">
                <a:solidFill>
                  <a:srgbClr val="002060"/>
                </a:solidFill>
              </a:rPr>
              <a:t>Two very general types of memory</a:t>
            </a:r>
          </a:p>
          <a:p>
            <a:pPr marL="914400" lvl="1" indent="-457200" eaLnBrk="1" hangingPunct="1"/>
            <a:r>
              <a:rPr lang="en-ZA" sz="2000" dirty="0" smtClean="0">
                <a:solidFill>
                  <a:srgbClr val="002060"/>
                </a:solidFill>
              </a:rPr>
              <a:t>on-chip</a:t>
            </a:r>
          </a:p>
          <a:p>
            <a:pPr marL="914400" lvl="1" indent="-457200" eaLnBrk="1" hangingPunct="1"/>
            <a:r>
              <a:rPr lang="en-ZA" sz="2000" dirty="0">
                <a:solidFill>
                  <a:srgbClr val="002060"/>
                </a:solidFill>
              </a:rPr>
              <a:t>e</a:t>
            </a:r>
            <a:r>
              <a:rPr lang="en-ZA" sz="2000" dirty="0" smtClean="0">
                <a:solidFill>
                  <a:srgbClr val="002060"/>
                </a:solidFill>
              </a:rPr>
              <a:t>xternal (e.g., I</a:t>
            </a:r>
            <a:r>
              <a:rPr lang="en-ZA" sz="2000" baseline="30000" dirty="0" smtClean="0">
                <a:solidFill>
                  <a:srgbClr val="002060"/>
                </a:solidFill>
              </a:rPr>
              <a:t>2</a:t>
            </a:r>
            <a:r>
              <a:rPr lang="en-ZA" sz="2000" dirty="0" smtClean="0">
                <a:solidFill>
                  <a:srgbClr val="002060"/>
                </a:solidFill>
              </a:rPr>
              <a:t>C EEPROM of </a:t>
            </a:r>
            <a:r>
              <a:rPr lang="en-ZA" sz="2000" dirty="0" err="1" smtClean="0">
                <a:solidFill>
                  <a:srgbClr val="002060"/>
                </a:solidFill>
              </a:rPr>
              <a:t>Prac</a:t>
            </a:r>
            <a:r>
              <a:rPr lang="en-ZA" sz="2000" dirty="0" smtClean="0">
                <a:solidFill>
                  <a:srgbClr val="002060"/>
                </a:solidFill>
              </a:rPr>
              <a:t> 2)</a:t>
            </a:r>
          </a:p>
          <a:p>
            <a:pPr marL="533400" indent="-533400" eaLnBrk="1" hangingPunct="1"/>
            <a:endParaRPr lang="en-ZA" sz="2400" dirty="0" smtClean="0">
              <a:solidFill>
                <a:srgbClr val="002060"/>
              </a:solidFill>
            </a:endParaRPr>
          </a:p>
          <a:p>
            <a:pPr marL="0" indent="0" eaLnBrk="1" hangingPunct="1">
              <a:buNone/>
            </a:pPr>
            <a:r>
              <a:rPr lang="en-ZA" b="1" dirty="0" smtClean="0">
                <a:solidFill>
                  <a:srgbClr val="002060"/>
                </a:solidFill>
              </a:rPr>
              <a:t>On-chip memory </a:t>
            </a:r>
          </a:p>
          <a:p>
            <a:r>
              <a:rPr lang="en-ZA" sz="2400" dirty="0" smtClean="0">
                <a:solidFill>
                  <a:srgbClr val="002060"/>
                </a:solidFill>
              </a:rPr>
              <a:t>Can be divided into </a:t>
            </a:r>
          </a:p>
          <a:p>
            <a:pPr marL="914400" lvl="1" indent="-457200" eaLnBrk="1" hangingPunct="1"/>
            <a:r>
              <a:rPr lang="en-ZA" sz="2000" dirty="0" smtClean="0">
                <a:solidFill>
                  <a:srgbClr val="009999"/>
                </a:solidFill>
              </a:rPr>
              <a:t>program memory</a:t>
            </a:r>
            <a:r>
              <a:rPr lang="en-ZA" sz="2000" dirty="0" smtClean="0"/>
              <a:t> </a:t>
            </a:r>
            <a:r>
              <a:rPr lang="en-ZA" sz="2000" dirty="0" smtClean="0">
                <a:solidFill>
                  <a:srgbClr val="002060"/>
                </a:solidFill>
              </a:rPr>
              <a:t>(instruction code)</a:t>
            </a:r>
          </a:p>
          <a:p>
            <a:pPr marL="914400" lvl="1" indent="-457200" eaLnBrk="1" hangingPunct="1"/>
            <a:r>
              <a:rPr lang="en-ZA" sz="2000" dirty="0" smtClean="0">
                <a:solidFill>
                  <a:srgbClr val="009999"/>
                </a:solidFill>
              </a:rPr>
              <a:t>data memory</a:t>
            </a:r>
            <a:r>
              <a:rPr lang="en-ZA" sz="2000" dirty="0" smtClean="0"/>
              <a:t> </a:t>
            </a:r>
            <a:r>
              <a:rPr lang="en-ZA" sz="2000" dirty="0" smtClean="0">
                <a:solidFill>
                  <a:srgbClr val="002060"/>
                </a:solidFill>
              </a:rPr>
              <a:t>(variables)</a:t>
            </a:r>
          </a:p>
          <a:p>
            <a:pPr marL="533400" indent="-533400" eaLnBrk="1" hangingPunct="1"/>
            <a:r>
              <a:rPr lang="en-ZA" sz="2400" dirty="0" smtClean="0">
                <a:solidFill>
                  <a:srgbClr val="002060"/>
                </a:solidFill>
              </a:rPr>
              <a:t>For PIC processors </a:t>
            </a:r>
            <a:r>
              <a:rPr lang="en-ZA" sz="2400" dirty="0" smtClean="0">
                <a:solidFill>
                  <a:srgbClr val="FF0000"/>
                </a:solidFill>
              </a:rPr>
              <a:t>the two blocks of memory each has its own bus</a:t>
            </a:r>
          </a:p>
          <a:p>
            <a:pPr marL="914400" lvl="1" indent="-457200" eaLnBrk="1" hangingPunct="1"/>
            <a:r>
              <a:rPr lang="en-ZA" sz="2000" dirty="0" smtClean="0">
                <a:solidFill>
                  <a:srgbClr val="002060"/>
                </a:solidFill>
              </a:rPr>
              <a:t>access to each in same oscillator cycle</a:t>
            </a:r>
          </a:p>
        </p:txBody>
      </p:sp>
    </p:spTree>
    <p:extLst>
      <p:ext uri="{BB962C8B-B14F-4D97-AF65-F5344CB8AC3E}">
        <p14:creationId xmlns:p14="http://schemas.microsoft.com/office/powerpoint/2010/main" val="2158063686"/>
      </p:ext>
    </p:extLst>
  </p:cSld>
  <p:clrMapOvr>
    <a:masterClrMapping/>
  </p:clrMapOvr>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8434" name="Rectangle 3"/>
          <p:cNvSpPr>
            <a:spLocks noGrp="1" noChangeArrowheads="1"/>
          </p:cNvSpPr>
          <p:nvPr>
            <p:ph type="title"/>
          </p:nvPr>
        </p:nvSpPr>
        <p:spPr>
          <a:xfrm>
            <a:off x="468313" y="333375"/>
            <a:ext cx="7772400" cy="1143000"/>
          </a:xfrm>
        </p:spPr>
        <p:txBody>
          <a:bodyPr/>
          <a:lstStyle/>
          <a:p>
            <a:pPr eaLnBrk="1" hangingPunct="1"/>
            <a:r>
              <a:rPr lang="en-ZA" smtClean="0"/>
              <a:t>Program memory</a:t>
            </a:r>
            <a:endParaRPr lang="en-GB" smtClean="0"/>
          </a:p>
        </p:txBody>
      </p:sp>
      <p:sp>
        <p:nvSpPr>
          <p:cNvPr id="56322" name="Rectangle 2"/>
          <p:cNvSpPr>
            <a:spLocks noGrp="1" noChangeArrowheads="1"/>
          </p:cNvSpPr>
          <p:nvPr>
            <p:ph idx="1"/>
          </p:nvPr>
        </p:nvSpPr>
        <p:spPr>
          <a:xfrm>
            <a:off x="179388" y="1557338"/>
            <a:ext cx="3671887" cy="4751387"/>
          </a:xfrm>
        </p:spPr>
        <p:txBody>
          <a:bodyPr/>
          <a:lstStyle/>
          <a:p>
            <a:pPr eaLnBrk="1" hangingPunct="1">
              <a:defRPr/>
            </a:pPr>
            <a:r>
              <a:rPr lang="en-GB" sz="2000" smtClean="0">
                <a:solidFill>
                  <a:srgbClr val="002060"/>
                </a:solidFill>
              </a:rPr>
              <a:t>21-bit program counter,  capable of addressing 2 MB program memory space</a:t>
            </a:r>
          </a:p>
          <a:p>
            <a:pPr marL="400050" lvl="1" indent="0" eaLnBrk="1" hangingPunct="1">
              <a:buFontTx/>
              <a:buNone/>
              <a:defRPr/>
            </a:pPr>
            <a:r>
              <a:rPr lang="en-GB" sz="1600" smtClean="0">
                <a:solidFill>
                  <a:srgbClr val="002060"/>
                </a:solidFill>
              </a:rPr>
              <a:t>(2</a:t>
            </a:r>
            <a:r>
              <a:rPr lang="en-GB" sz="1600" baseline="30000" smtClean="0">
                <a:solidFill>
                  <a:srgbClr val="002060"/>
                </a:solidFill>
              </a:rPr>
              <a:t>21</a:t>
            </a:r>
            <a:r>
              <a:rPr lang="en-GB" sz="1600" smtClean="0">
                <a:solidFill>
                  <a:srgbClr val="002060"/>
                </a:solidFill>
              </a:rPr>
              <a:t> = 2 097 152)</a:t>
            </a:r>
          </a:p>
          <a:p>
            <a:pPr eaLnBrk="1" hangingPunct="1">
              <a:defRPr/>
            </a:pPr>
            <a:r>
              <a:rPr lang="en-GB" sz="2000" smtClean="0">
                <a:solidFill>
                  <a:srgbClr val="002060"/>
                </a:solidFill>
              </a:rPr>
              <a:t>32 Kbytes of Flash Memory implemented on PIC18F45K20</a:t>
            </a:r>
          </a:p>
          <a:p>
            <a:pPr lvl="1" eaLnBrk="1" hangingPunct="1">
              <a:defRPr/>
            </a:pPr>
            <a:r>
              <a:rPr lang="en-GB" sz="1800" smtClean="0">
                <a:solidFill>
                  <a:srgbClr val="002060"/>
                </a:solidFill>
              </a:rPr>
              <a:t>8000h = 32 768d</a:t>
            </a:r>
          </a:p>
          <a:p>
            <a:pPr lvl="1" eaLnBrk="1" hangingPunct="1">
              <a:defRPr/>
            </a:pPr>
            <a:r>
              <a:rPr lang="en-GB" sz="1800" smtClean="0">
                <a:solidFill>
                  <a:srgbClr val="002060"/>
                </a:solidFill>
              </a:rPr>
              <a:t>up to 16,384 single-word instructions (remember, one instruction word is 2 bytes wide)</a:t>
            </a:r>
            <a:endParaRPr lang="en-GB" sz="1800" b="1" smtClean="0">
              <a:solidFill>
                <a:srgbClr val="002060"/>
              </a:solidFill>
            </a:endParaRPr>
          </a:p>
          <a:p>
            <a:pPr eaLnBrk="1" hangingPunct="1">
              <a:buFont typeface="Wingdings" pitchFamily="2" charset="2"/>
              <a:buNone/>
              <a:defRPr/>
            </a:pPr>
            <a:endParaRPr lang="en-GB" smtClean="0">
              <a:solidFill>
                <a:srgbClr val="002060"/>
              </a:solidFill>
            </a:endParaRPr>
          </a:p>
          <a:p>
            <a:pPr eaLnBrk="1" hangingPunct="1">
              <a:defRPr/>
            </a:pPr>
            <a:endParaRPr lang="en-GB" dirty="0" smtClean="0">
              <a:solidFill>
                <a:srgbClr val="002060"/>
              </a:solidFill>
            </a:endParaRPr>
          </a:p>
        </p:txBody>
      </p:sp>
      <p:pic>
        <p:nvPicPr>
          <p:cNvPr id="1843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79838" y="1557338"/>
            <a:ext cx="5364162" cy="4624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437" name="Rectangle 5"/>
          <p:cNvSpPr>
            <a:spLocks noChangeArrowheads="1"/>
          </p:cNvSpPr>
          <p:nvPr/>
        </p:nvSpPr>
        <p:spPr bwMode="auto">
          <a:xfrm>
            <a:off x="6011863" y="3141663"/>
            <a:ext cx="1152525" cy="2951162"/>
          </a:xfrm>
          <a:prstGeom prst="rect">
            <a:avLst/>
          </a:prstGeom>
          <a:noFill/>
          <a:ln w="38100" algn="ctr">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ZA"/>
          </a:p>
        </p:txBody>
      </p:sp>
      <p:sp>
        <p:nvSpPr>
          <p:cNvPr id="2" name="Oval 1"/>
          <p:cNvSpPr/>
          <p:nvPr/>
        </p:nvSpPr>
        <p:spPr>
          <a:xfrm>
            <a:off x="6659563" y="4462463"/>
            <a:ext cx="504825" cy="153987"/>
          </a:xfrm>
          <a:prstGeom prst="ellipse">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ZA"/>
          </a:p>
        </p:txBody>
      </p:sp>
      <p:cxnSp>
        <p:nvCxnSpPr>
          <p:cNvPr id="4" name="Straight Arrow Connector 3"/>
          <p:cNvCxnSpPr/>
          <p:nvPr/>
        </p:nvCxnSpPr>
        <p:spPr>
          <a:xfrm>
            <a:off x="2843213" y="4292600"/>
            <a:ext cx="3744912" cy="247650"/>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9" name="Oval 8"/>
          <p:cNvSpPr/>
          <p:nvPr/>
        </p:nvSpPr>
        <p:spPr>
          <a:xfrm>
            <a:off x="8172450" y="6027738"/>
            <a:ext cx="504825" cy="153987"/>
          </a:xfrm>
          <a:prstGeom prst="ellipse">
            <a:avLst/>
          </a:prstGeom>
          <a:no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ZA"/>
          </a:p>
        </p:txBody>
      </p:sp>
      <p:cxnSp>
        <p:nvCxnSpPr>
          <p:cNvPr id="6" name="Straight Arrow Connector 5"/>
          <p:cNvCxnSpPr/>
          <p:nvPr/>
        </p:nvCxnSpPr>
        <p:spPr>
          <a:xfrm>
            <a:off x="2339975" y="2852738"/>
            <a:ext cx="5832475" cy="3240087"/>
          </a:xfrm>
          <a:prstGeom prst="straightConnector1">
            <a:avLst/>
          </a:prstGeom>
          <a:ln w="12700">
            <a:solidFill>
              <a:srgbClr val="00B05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504589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0000" y="360000"/>
            <a:ext cx="7772400" cy="1143000"/>
          </a:xfrm>
        </p:spPr>
        <p:txBody>
          <a:bodyPr/>
          <a:lstStyle/>
          <a:p>
            <a:pPr algn="l"/>
            <a:r>
              <a:rPr lang="en-ZA" sz="3200" dirty="0" err="1" smtClean="0">
                <a:solidFill>
                  <a:schemeClr val="accent2">
                    <a:lumMod val="50000"/>
                  </a:schemeClr>
                </a:solidFill>
                <a:latin typeface="Arial Rounded MT Bold" pitchFamily="34" charset="0"/>
              </a:rPr>
              <a:t>Practicals</a:t>
            </a:r>
            <a:r>
              <a:rPr lang="en-ZA" sz="3200" dirty="0" smtClean="0">
                <a:solidFill>
                  <a:schemeClr val="accent2">
                    <a:lumMod val="50000"/>
                  </a:schemeClr>
                </a:solidFill>
                <a:latin typeface="Arial Rounded MT Bold" pitchFamily="34" charset="0"/>
              </a:rPr>
              <a:t>: Broad assignment</a:t>
            </a:r>
            <a:endParaRPr lang="en-ZA" sz="3200" dirty="0">
              <a:solidFill>
                <a:schemeClr val="accent2">
                  <a:lumMod val="50000"/>
                </a:schemeClr>
              </a:solidFill>
              <a:latin typeface="Arial Rounded MT Bold" pitchFamily="34" charset="0"/>
            </a:endParaRPr>
          </a:p>
        </p:txBody>
      </p:sp>
      <p:sp>
        <p:nvSpPr>
          <p:cNvPr id="3" name="Content Placeholder 2"/>
          <p:cNvSpPr>
            <a:spLocks noGrp="1"/>
          </p:cNvSpPr>
          <p:nvPr>
            <p:ph idx="1"/>
          </p:nvPr>
        </p:nvSpPr>
        <p:spPr>
          <a:xfrm>
            <a:off x="540001" y="1260000"/>
            <a:ext cx="7346700" cy="390525"/>
          </a:xfrm>
        </p:spPr>
        <p:txBody>
          <a:bodyPr>
            <a:scene3d>
              <a:camera prst="orthographicFront"/>
              <a:lightRig rig="soft" dir="tl">
                <a:rot lat="0" lon="0" rev="0"/>
              </a:lightRig>
            </a:scene3d>
            <a:sp3d contourW="25400" prstMaterial="matte">
              <a:bevelT w="25400" h="55880" prst="artDeco"/>
              <a:contourClr>
                <a:schemeClr val="accent2">
                  <a:tint val="20000"/>
                </a:schemeClr>
              </a:contourClr>
            </a:sp3d>
          </a:bodyPr>
          <a:lstStyle/>
          <a:p>
            <a:pPr marL="0" indent="0" algn="ctr">
              <a:buNone/>
            </a:pPr>
            <a:r>
              <a:rPr lang="en-ZA" sz="2000" b="1" spc="5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The 4</a:t>
            </a:r>
            <a:r>
              <a:rPr lang="en-ZA" sz="2000" b="1" spc="50" baseline="3000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th</a:t>
            </a:r>
            <a:r>
              <a:rPr lang="en-ZA" sz="2000" b="1" spc="5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 annual EMK 310 RACE DAY will take place on 23 May 2016</a:t>
            </a:r>
          </a:p>
        </p:txBody>
      </p:sp>
      <p:sp>
        <p:nvSpPr>
          <p:cNvPr id="6" name="Content Placeholder 2"/>
          <p:cNvSpPr txBox="1">
            <a:spLocks/>
          </p:cNvSpPr>
          <p:nvPr/>
        </p:nvSpPr>
        <p:spPr bwMode="auto">
          <a:xfrm>
            <a:off x="540000" y="19800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ZA" sz="2000" smtClean="0">
                <a:solidFill>
                  <a:schemeClr val="accent2">
                    <a:lumMod val="75000"/>
                  </a:schemeClr>
                </a:solidFill>
              </a:rPr>
              <a:t>Design, construct &amp; test a microcontroller-based autonomous robotic vehicle (ARV) </a:t>
            </a:r>
            <a:r>
              <a:rPr lang="en-ZA" sz="2000" i="1" smtClean="0">
                <a:solidFill>
                  <a:schemeClr val="accent2">
                    <a:lumMod val="75000"/>
                  </a:schemeClr>
                </a:solidFill>
              </a:rPr>
              <a:t>from first principles.</a:t>
            </a:r>
            <a:r>
              <a:rPr lang="en-ZA" sz="2000" smtClean="0">
                <a:solidFill>
                  <a:schemeClr val="accent2">
                    <a:lumMod val="75000"/>
                  </a:schemeClr>
                </a:solidFill>
              </a:rPr>
              <a:t> </a:t>
            </a:r>
          </a:p>
          <a:p>
            <a:r>
              <a:rPr lang="en-ZA" sz="2000" smtClean="0">
                <a:solidFill>
                  <a:schemeClr val="accent2">
                    <a:lumMod val="75000"/>
                  </a:schemeClr>
                </a:solidFill>
              </a:rPr>
              <a:t>ARV navigates by following a coloured line on a light surface. </a:t>
            </a:r>
          </a:p>
          <a:p>
            <a:r>
              <a:rPr lang="en-ZA" sz="2000" smtClean="0">
                <a:solidFill>
                  <a:schemeClr val="accent2">
                    <a:lumMod val="75000"/>
                  </a:schemeClr>
                </a:solidFill>
              </a:rPr>
              <a:t>The objective is to accurately follow a track in the fastest possible time from start to finish. </a:t>
            </a:r>
          </a:p>
          <a:p>
            <a:r>
              <a:rPr lang="en-ZA" sz="2000" smtClean="0">
                <a:solidFill>
                  <a:schemeClr val="accent2">
                    <a:lumMod val="75000"/>
                  </a:schemeClr>
                </a:solidFill>
              </a:rPr>
              <a:t>A PIC18F45K20 must be used as the processor platform. </a:t>
            </a:r>
          </a:p>
          <a:p>
            <a:r>
              <a:rPr lang="en-ZA" sz="2000" smtClean="0">
                <a:solidFill>
                  <a:schemeClr val="accent2">
                    <a:lumMod val="75000"/>
                  </a:schemeClr>
                </a:solidFill>
              </a:rPr>
              <a:t>All code must be developed in Assembly Language.</a:t>
            </a:r>
          </a:p>
          <a:p>
            <a:r>
              <a:rPr lang="en-ZA" sz="2000" smtClean="0">
                <a:solidFill>
                  <a:schemeClr val="accent2">
                    <a:lumMod val="75000"/>
                  </a:schemeClr>
                </a:solidFill>
              </a:rPr>
              <a:t>The chassis and other structural components required to construct the robotic vehicle must be made from recycled materials </a:t>
            </a:r>
            <a:r>
              <a:rPr lang="en-ZA" sz="2000" smtClean="0">
                <a:solidFill>
                  <a:srgbClr val="C00000"/>
                </a:solidFill>
              </a:rPr>
              <a:t>and/or the chassis may be designed by your team and printed on a 3D printer. </a:t>
            </a:r>
          </a:p>
          <a:p>
            <a:r>
              <a:rPr lang="en-ZA" sz="2000" smtClean="0">
                <a:solidFill>
                  <a:schemeClr val="accent2">
                    <a:lumMod val="75000"/>
                  </a:schemeClr>
                </a:solidFill>
              </a:rPr>
              <a:t>A group's ARV must take part in the 4</a:t>
            </a:r>
            <a:r>
              <a:rPr lang="en-ZA" sz="2000" baseline="30000" smtClean="0">
                <a:solidFill>
                  <a:schemeClr val="accent2">
                    <a:lumMod val="75000"/>
                  </a:schemeClr>
                </a:solidFill>
              </a:rPr>
              <a:t>th</a:t>
            </a:r>
            <a:r>
              <a:rPr lang="en-ZA" sz="2000" smtClean="0">
                <a:solidFill>
                  <a:schemeClr val="accent2">
                    <a:lumMod val="75000"/>
                  </a:schemeClr>
                </a:solidFill>
              </a:rPr>
              <a:t> annual EMK 310 Race Day for group members to be eligible to write the exam.</a:t>
            </a:r>
            <a:endParaRPr lang="en-ZA" sz="1800" dirty="0">
              <a:solidFill>
                <a:schemeClr val="accent2">
                  <a:lumMod val="75000"/>
                </a:schemeClr>
              </a:solidFill>
            </a:endParaRPr>
          </a:p>
        </p:txBody>
      </p:sp>
    </p:spTree>
    <p:extLst>
      <p:ext uri="{BB962C8B-B14F-4D97-AF65-F5344CB8AC3E}">
        <p14:creationId xmlns:p14="http://schemas.microsoft.com/office/powerpoint/2010/main" val="1730968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r>
              <a:rPr lang="en-ZA" smtClean="0"/>
              <a:t>Data memory</a:t>
            </a:r>
            <a:endParaRPr lang="en-GB" smtClean="0"/>
          </a:p>
        </p:txBody>
      </p:sp>
      <p:sp>
        <p:nvSpPr>
          <p:cNvPr id="22531" name="Rectangle 3"/>
          <p:cNvSpPr>
            <a:spLocks noGrp="1" noChangeArrowheads="1"/>
          </p:cNvSpPr>
          <p:nvPr>
            <p:ph idx="1"/>
          </p:nvPr>
        </p:nvSpPr>
        <p:spPr/>
        <p:txBody>
          <a:bodyPr/>
          <a:lstStyle/>
          <a:p>
            <a:pPr marL="0" indent="0">
              <a:buFont typeface="Wingdings" pitchFamily="2" charset="2"/>
              <a:buNone/>
              <a:defRPr/>
            </a:pPr>
            <a:r>
              <a:rPr lang="en-GB" smtClean="0">
                <a:solidFill>
                  <a:srgbClr val="002060"/>
                </a:solidFill>
              </a:rPr>
              <a:t>Data memory consists of</a:t>
            </a:r>
          </a:p>
          <a:p>
            <a:pPr>
              <a:defRPr/>
            </a:pPr>
            <a:r>
              <a:rPr lang="en-GB" smtClean="0">
                <a:solidFill>
                  <a:srgbClr val="002060"/>
                </a:solidFill>
              </a:rPr>
              <a:t>Special Function Registers (SFR) </a:t>
            </a:r>
          </a:p>
          <a:p>
            <a:pPr lvl="1">
              <a:defRPr/>
            </a:pPr>
            <a:r>
              <a:rPr lang="en-GB" smtClean="0">
                <a:solidFill>
                  <a:srgbClr val="002060"/>
                </a:solidFill>
              </a:rPr>
              <a:t>control the operation of the device</a:t>
            </a:r>
          </a:p>
          <a:p>
            <a:pPr>
              <a:defRPr/>
            </a:pPr>
            <a:r>
              <a:rPr lang="en-GB" smtClean="0">
                <a:solidFill>
                  <a:srgbClr val="002060"/>
                </a:solidFill>
              </a:rPr>
              <a:t>General Purpose Registers (GPR) </a:t>
            </a:r>
          </a:p>
          <a:p>
            <a:pPr lvl="1">
              <a:defRPr/>
            </a:pPr>
            <a:r>
              <a:rPr lang="en-GB" smtClean="0">
                <a:solidFill>
                  <a:srgbClr val="002060"/>
                </a:solidFill>
              </a:rPr>
              <a:t>general area for data storage and scratch pad operations.</a:t>
            </a:r>
          </a:p>
          <a:p>
            <a:pPr>
              <a:defRPr/>
            </a:pPr>
            <a:endParaRPr lang="en-GB" dirty="0" smtClean="0">
              <a:solidFill>
                <a:srgbClr val="002060"/>
              </a:solidFill>
            </a:endParaRPr>
          </a:p>
        </p:txBody>
      </p:sp>
    </p:spTree>
    <p:extLst>
      <p:ext uri="{BB962C8B-B14F-4D97-AF65-F5344CB8AC3E}">
        <p14:creationId xmlns:p14="http://schemas.microsoft.com/office/powerpoint/2010/main" val="3370691457"/>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22313" y="2559812"/>
            <a:ext cx="7772400" cy="1362075"/>
          </a:xfrm>
        </p:spPr>
        <p:txBody>
          <a:bodyPr/>
          <a:lstStyle/>
          <a:p>
            <a:r>
              <a:rPr lang="en-ZA" dirty="0" smtClean="0">
                <a:solidFill>
                  <a:srgbClr val="0070C0"/>
                </a:solidFill>
              </a:rPr>
              <a:t>Communication inside the microcontroller</a:t>
            </a:r>
            <a:endParaRPr lang="en-ZA" dirty="0">
              <a:solidFill>
                <a:srgbClr val="0070C0"/>
              </a:solidFill>
            </a:endParaRPr>
          </a:p>
        </p:txBody>
      </p:sp>
    </p:spTree>
    <p:extLst>
      <p:ext uri="{BB962C8B-B14F-4D97-AF65-F5344CB8AC3E}">
        <p14:creationId xmlns:p14="http://schemas.microsoft.com/office/powerpoint/2010/main" val="1359076468"/>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p:txBody>
          <a:bodyPr/>
          <a:lstStyle/>
          <a:p>
            <a:r>
              <a:rPr lang="en-ZA" dirty="0" smtClean="0"/>
              <a:t>Standard buses</a:t>
            </a:r>
            <a:endParaRPr lang="en-GB" dirty="0"/>
          </a:p>
        </p:txBody>
      </p:sp>
      <p:sp>
        <p:nvSpPr>
          <p:cNvPr id="54275" name="Rectangle 3"/>
          <p:cNvSpPr>
            <a:spLocks noGrp="1" noChangeArrowheads="1"/>
          </p:cNvSpPr>
          <p:nvPr>
            <p:ph idx="1"/>
          </p:nvPr>
        </p:nvSpPr>
        <p:spPr>
          <a:xfrm>
            <a:off x="533400" y="4061429"/>
            <a:ext cx="7772400" cy="2232248"/>
          </a:xfrm>
        </p:spPr>
        <p:txBody>
          <a:bodyPr/>
          <a:lstStyle/>
          <a:p>
            <a:r>
              <a:rPr lang="en-ZA" sz="2000" dirty="0" smtClean="0">
                <a:solidFill>
                  <a:srgbClr val="002060"/>
                </a:solidFill>
              </a:rPr>
              <a:t>Address bus</a:t>
            </a:r>
          </a:p>
          <a:p>
            <a:r>
              <a:rPr lang="en-ZA" sz="2000" dirty="0" smtClean="0">
                <a:solidFill>
                  <a:srgbClr val="002060"/>
                </a:solidFill>
              </a:rPr>
              <a:t>Data bus</a:t>
            </a:r>
          </a:p>
          <a:p>
            <a:r>
              <a:rPr lang="en-ZA" sz="2000" dirty="0" smtClean="0">
                <a:solidFill>
                  <a:srgbClr val="002060"/>
                </a:solidFill>
              </a:rPr>
              <a:t>Control bus</a:t>
            </a:r>
          </a:p>
          <a:p>
            <a:r>
              <a:rPr lang="en-ZA" sz="2000" dirty="0" smtClean="0">
                <a:solidFill>
                  <a:srgbClr val="002060"/>
                </a:solidFill>
              </a:rPr>
              <a:t>Chip select / enable</a:t>
            </a:r>
          </a:p>
          <a:p>
            <a:r>
              <a:rPr lang="en-ZA" sz="2000" dirty="0" smtClean="0">
                <a:solidFill>
                  <a:srgbClr val="002060"/>
                </a:solidFill>
              </a:rPr>
              <a:t>Clock</a:t>
            </a:r>
          </a:p>
          <a:p>
            <a:r>
              <a:rPr lang="en-ZA" sz="2000" dirty="0" smtClean="0">
                <a:solidFill>
                  <a:srgbClr val="002060"/>
                </a:solidFill>
              </a:rPr>
              <a:t>Ports</a:t>
            </a:r>
            <a:endParaRPr lang="en-ZA" sz="2000" dirty="0">
              <a:solidFill>
                <a:srgbClr val="002060"/>
              </a:solidFill>
            </a:endParaRPr>
          </a:p>
        </p:txBody>
      </p:sp>
      <p:cxnSp>
        <p:nvCxnSpPr>
          <p:cNvPr id="14" name="Straight Connector 13"/>
          <p:cNvCxnSpPr/>
          <p:nvPr/>
        </p:nvCxnSpPr>
        <p:spPr>
          <a:xfrm>
            <a:off x="2483768" y="4277453"/>
            <a:ext cx="720080" cy="0"/>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2483768" y="4637493"/>
            <a:ext cx="720080" cy="0"/>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2483768" y="4997533"/>
            <a:ext cx="720080" cy="0"/>
          </a:xfrm>
          <a:prstGeom prst="line">
            <a:avLst/>
          </a:prstGeom>
          <a:ln w="254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a:off x="3383868" y="5357573"/>
            <a:ext cx="720080" cy="0"/>
          </a:xfrm>
          <a:prstGeom prst="line">
            <a:avLst/>
          </a:prstGeom>
          <a:ln w="254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a:off x="2483768" y="5717613"/>
            <a:ext cx="720080" cy="0"/>
          </a:xfrm>
          <a:prstGeom prst="line">
            <a:avLst/>
          </a:prstGeom>
          <a:ln w="25400">
            <a:solidFill>
              <a:srgbClr val="7030A0"/>
            </a:solidFill>
            <a:prstDash val="dash"/>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a:xfrm>
            <a:off x="2483768" y="6077653"/>
            <a:ext cx="720080" cy="0"/>
          </a:xfrm>
          <a:prstGeom prst="line">
            <a:avLst/>
          </a:prstGeom>
          <a:ln w="25400">
            <a:solidFill>
              <a:srgbClr val="BE12B2"/>
            </a:solidFill>
            <a:prstDash val="dash"/>
          </a:ln>
        </p:spPr>
        <p:style>
          <a:lnRef idx="1">
            <a:schemeClr val="accent1"/>
          </a:lnRef>
          <a:fillRef idx="0">
            <a:schemeClr val="accent1"/>
          </a:fillRef>
          <a:effectRef idx="0">
            <a:schemeClr val="accent1"/>
          </a:effectRef>
          <a:fontRef idx="minor">
            <a:schemeClr val="tx1"/>
          </a:fontRef>
        </p:style>
      </p:cxnSp>
      <p:grpSp>
        <p:nvGrpSpPr>
          <p:cNvPr id="63" name="Group 62"/>
          <p:cNvGrpSpPr/>
          <p:nvPr/>
        </p:nvGrpSpPr>
        <p:grpSpPr>
          <a:xfrm>
            <a:off x="1475656" y="1508398"/>
            <a:ext cx="5581650" cy="2514600"/>
            <a:chOff x="1763688" y="116632"/>
            <a:chExt cx="5581650" cy="2514600"/>
          </a:xfrm>
        </p:grpSpPr>
        <p:pic>
          <p:nvPicPr>
            <p:cNvPr id="5427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3688" y="116632"/>
              <a:ext cx="5581650" cy="25146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3" name="Straight Connector 2"/>
            <p:cNvCxnSpPr/>
            <p:nvPr/>
          </p:nvCxnSpPr>
          <p:spPr>
            <a:xfrm>
              <a:off x="3203848" y="474780"/>
              <a:ext cx="3600400" cy="0"/>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3707904" y="476672"/>
              <a:ext cx="0" cy="360040"/>
            </a:xfrm>
            <a:prstGeom prst="straightConnector1">
              <a:avLst/>
            </a:prstGeom>
            <a:ln w="254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4644008" y="476672"/>
              <a:ext cx="0" cy="180020"/>
            </a:xfrm>
            <a:prstGeom prst="straightConnector1">
              <a:avLst/>
            </a:prstGeom>
            <a:ln w="254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5508104" y="476672"/>
              <a:ext cx="0" cy="180020"/>
            </a:xfrm>
            <a:prstGeom prst="straightConnector1">
              <a:avLst/>
            </a:prstGeom>
            <a:ln w="254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6300192" y="476672"/>
              <a:ext cx="0" cy="180020"/>
            </a:xfrm>
            <a:prstGeom prst="straightConnector1">
              <a:avLst/>
            </a:prstGeom>
            <a:ln w="254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3203848" y="2060848"/>
              <a:ext cx="3600400" cy="0"/>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4554513" y="1628800"/>
              <a:ext cx="0" cy="432048"/>
            </a:xfrm>
            <a:prstGeom prst="straightConnector1">
              <a:avLst/>
            </a:prstGeom>
            <a:ln w="2540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5364088" y="1628800"/>
              <a:ext cx="0" cy="432048"/>
            </a:xfrm>
            <a:prstGeom prst="straightConnector1">
              <a:avLst/>
            </a:prstGeom>
            <a:ln w="25400">
              <a:solidFill>
                <a:srgbClr val="00B05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6156176" y="1628800"/>
              <a:ext cx="0" cy="432048"/>
            </a:xfrm>
            <a:prstGeom prst="straightConnector1">
              <a:avLst/>
            </a:prstGeom>
            <a:ln w="25400">
              <a:solidFill>
                <a:srgbClr val="00B05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3203848" y="2348880"/>
              <a:ext cx="3600400" cy="0"/>
            </a:xfrm>
            <a:prstGeom prst="line">
              <a:avLst/>
            </a:prstGeom>
            <a:ln w="25400">
              <a:solidFill>
                <a:srgbClr val="FFCC00"/>
              </a:solidFill>
            </a:ln>
          </p:spPr>
          <p:style>
            <a:lnRef idx="1">
              <a:schemeClr val="accent1"/>
            </a:lnRef>
            <a:fillRef idx="0">
              <a:schemeClr val="accent1"/>
            </a:fillRef>
            <a:effectRef idx="0">
              <a:schemeClr val="accent1"/>
            </a:effectRef>
            <a:fontRef idx="minor">
              <a:schemeClr val="tx1"/>
            </a:fontRef>
          </p:style>
        </p:cxnSp>
        <p:cxnSp>
          <p:nvCxnSpPr>
            <p:cNvPr id="54272" name="Straight Arrow Connector 54271"/>
            <p:cNvCxnSpPr/>
            <p:nvPr/>
          </p:nvCxnSpPr>
          <p:spPr>
            <a:xfrm flipV="1">
              <a:off x="4788024" y="1628800"/>
              <a:ext cx="0" cy="720080"/>
            </a:xfrm>
            <a:prstGeom prst="straightConnector1">
              <a:avLst/>
            </a:prstGeom>
            <a:ln w="25400">
              <a:solidFill>
                <a:srgbClr val="FFCC00"/>
              </a:solidFill>
              <a:tailEnd type="arrow"/>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flipV="1">
              <a:off x="5652120" y="1628800"/>
              <a:ext cx="0" cy="720080"/>
            </a:xfrm>
            <a:prstGeom prst="straightConnector1">
              <a:avLst/>
            </a:prstGeom>
            <a:ln w="25400">
              <a:solidFill>
                <a:srgbClr val="FFCC00"/>
              </a:solidFill>
              <a:tailEnd type="arrow"/>
            </a:ln>
          </p:spPr>
          <p:style>
            <a:lnRef idx="1">
              <a:schemeClr val="accent1"/>
            </a:lnRef>
            <a:fillRef idx="0">
              <a:schemeClr val="accent1"/>
            </a:fillRef>
            <a:effectRef idx="0">
              <a:schemeClr val="accent1"/>
            </a:effectRef>
            <a:fontRef idx="minor">
              <a:schemeClr val="tx1"/>
            </a:fontRef>
          </p:style>
        </p:cxnSp>
        <p:cxnSp>
          <p:nvCxnSpPr>
            <p:cNvPr id="54278" name="Straight Arrow Connector 54277"/>
            <p:cNvCxnSpPr/>
            <p:nvPr/>
          </p:nvCxnSpPr>
          <p:spPr>
            <a:xfrm flipV="1">
              <a:off x="6444208" y="1628800"/>
              <a:ext cx="0" cy="720080"/>
            </a:xfrm>
            <a:prstGeom prst="straightConnector1">
              <a:avLst/>
            </a:prstGeom>
            <a:ln w="25400">
              <a:solidFill>
                <a:srgbClr val="FFCC00"/>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54280" name="Rectangle 54279"/>
            <p:cNvSpPr/>
            <p:nvPr/>
          </p:nvSpPr>
          <p:spPr>
            <a:xfrm>
              <a:off x="1835696" y="908720"/>
              <a:ext cx="648072" cy="864096"/>
            </a:xfrm>
            <a:prstGeom prst="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cxnSp>
          <p:nvCxnSpPr>
            <p:cNvPr id="36" name="Straight Connector 35"/>
            <p:cNvCxnSpPr/>
            <p:nvPr/>
          </p:nvCxnSpPr>
          <p:spPr>
            <a:xfrm>
              <a:off x="3491880" y="1196752"/>
              <a:ext cx="0" cy="648072"/>
            </a:xfrm>
            <a:prstGeom prst="line">
              <a:avLst/>
            </a:prstGeom>
            <a:ln w="254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3491880" y="1844824"/>
              <a:ext cx="1008112" cy="0"/>
            </a:xfrm>
            <a:prstGeom prst="line">
              <a:avLst/>
            </a:prstGeom>
            <a:ln w="254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3707904" y="1196752"/>
              <a:ext cx="0" cy="432048"/>
            </a:xfrm>
            <a:prstGeom prst="line">
              <a:avLst/>
            </a:prstGeom>
            <a:ln w="254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3707904" y="1628800"/>
              <a:ext cx="720080" cy="0"/>
            </a:xfrm>
            <a:prstGeom prst="line">
              <a:avLst/>
            </a:prstGeom>
            <a:ln w="254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3851920" y="1196752"/>
              <a:ext cx="0" cy="324036"/>
            </a:xfrm>
            <a:prstGeom prst="line">
              <a:avLst/>
            </a:prstGeom>
            <a:ln w="254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3851920" y="1520788"/>
              <a:ext cx="504056" cy="0"/>
            </a:xfrm>
            <a:prstGeom prst="line">
              <a:avLst/>
            </a:prstGeom>
            <a:ln w="254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4554513" y="1700808"/>
              <a:ext cx="593551" cy="0"/>
            </a:xfrm>
            <a:prstGeom prst="line">
              <a:avLst/>
            </a:prstGeom>
            <a:ln w="254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4644008" y="1844824"/>
              <a:ext cx="1296144" cy="0"/>
            </a:xfrm>
            <a:prstGeom prst="line">
              <a:avLst/>
            </a:prstGeom>
            <a:ln w="254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flipV="1">
              <a:off x="5148064" y="1520788"/>
              <a:ext cx="0" cy="180020"/>
            </a:xfrm>
            <a:prstGeom prst="line">
              <a:avLst/>
            </a:prstGeom>
            <a:ln w="254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5148064" y="1520788"/>
              <a:ext cx="144016" cy="0"/>
            </a:xfrm>
            <a:prstGeom prst="line">
              <a:avLst/>
            </a:prstGeom>
            <a:ln w="254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flipV="1">
              <a:off x="5940152" y="1520788"/>
              <a:ext cx="0" cy="324036"/>
            </a:xfrm>
            <a:prstGeom prst="line">
              <a:avLst/>
            </a:prstGeom>
            <a:ln w="254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a:off x="5940152" y="1520788"/>
              <a:ext cx="72008" cy="0"/>
            </a:xfrm>
            <a:prstGeom prst="line">
              <a:avLst/>
            </a:prstGeom>
            <a:ln w="25400">
              <a:solidFill>
                <a:srgbClr val="0070C0"/>
              </a:solidFill>
            </a:ln>
          </p:spPr>
          <p:style>
            <a:lnRef idx="1">
              <a:schemeClr val="accent1"/>
            </a:lnRef>
            <a:fillRef idx="0">
              <a:schemeClr val="accent1"/>
            </a:fillRef>
            <a:effectRef idx="0">
              <a:schemeClr val="accent1"/>
            </a:effectRef>
            <a:fontRef idx="minor">
              <a:schemeClr val="tx1"/>
            </a:fontRef>
          </p:style>
        </p:cxnSp>
        <p:sp>
          <p:nvSpPr>
            <p:cNvPr id="61" name="Rectangle 60"/>
            <p:cNvSpPr/>
            <p:nvPr/>
          </p:nvSpPr>
          <p:spPr>
            <a:xfrm>
              <a:off x="6516216" y="566682"/>
              <a:ext cx="432048" cy="1278142"/>
            </a:xfrm>
            <a:prstGeom prst="rect">
              <a:avLst/>
            </a:prstGeom>
            <a:noFill/>
            <a:ln w="28575">
              <a:solidFill>
                <a:srgbClr val="BE12B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grpSp>
    </p:spTree>
  </p:cSld>
  <p:clrMapOvr>
    <a:masterClrMapping/>
  </p:clrMapOvr>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1"/>
            <a:r>
              <a:rPr lang="en-GB" dirty="0" smtClean="0">
                <a:solidFill>
                  <a:schemeClr val="accent2">
                    <a:lumMod val="75000"/>
                  </a:schemeClr>
                </a:solidFill>
              </a:rPr>
              <a:t>Data bus</a:t>
            </a:r>
            <a:endParaRPr lang="en-ZA" dirty="0">
              <a:solidFill>
                <a:schemeClr val="accent2">
                  <a:lumMod val="75000"/>
                </a:schemeClr>
              </a:solidFill>
            </a:endParaRPr>
          </a:p>
        </p:txBody>
      </p:sp>
      <p:sp>
        <p:nvSpPr>
          <p:cNvPr id="3" name="Content Placeholder 2"/>
          <p:cNvSpPr>
            <a:spLocks noGrp="1"/>
          </p:cNvSpPr>
          <p:nvPr>
            <p:ph idx="1"/>
          </p:nvPr>
        </p:nvSpPr>
        <p:spPr/>
        <p:txBody>
          <a:bodyPr/>
          <a:lstStyle/>
          <a:p>
            <a:pPr>
              <a:lnSpc>
                <a:spcPct val="114000"/>
              </a:lnSpc>
              <a:spcBef>
                <a:spcPts val="600"/>
              </a:spcBef>
            </a:pPr>
            <a:r>
              <a:rPr lang="en-ZA" sz="2000" dirty="0">
                <a:solidFill>
                  <a:srgbClr val="002060"/>
                </a:solidFill>
              </a:rPr>
              <a:t>A bus is a "collection of wires" through which communication occurs </a:t>
            </a:r>
          </a:p>
          <a:p>
            <a:pPr>
              <a:lnSpc>
                <a:spcPct val="114000"/>
              </a:lnSpc>
              <a:spcBef>
                <a:spcPts val="600"/>
              </a:spcBef>
            </a:pPr>
            <a:r>
              <a:rPr lang="en-GB" sz="2000" dirty="0" smtClean="0">
                <a:solidFill>
                  <a:srgbClr val="002060"/>
                </a:solidFill>
              </a:rPr>
              <a:t>Carries data that needs to be processed</a:t>
            </a:r>
          </a:p>
          <a:p>
            <a:pPr>
              <a:lnSpc>
                <a:spcPct val="114000"/>
              </a:lnSpc>
              <a:spcBef>
                <a:spcPts val="600"/>
              </a:spcBef>
            </a:pPr>
            <a:r>
              <a:rPr lang="en-GB" sz="2000" dirty="0" smtClean="0">
                <a:solidFill>
                  <a:srgbClr val="002060"/>
                </a:solidFill>
              </a:rPr>
              <a:t>Tristate output interfaces to prevent devices that are not in use to provide low impedance current path that could prevent correct logic levels at device being addressed</a:t>
            </a:r>
          </a:p>
          <a:p>
            <a:pPr>
              <a:lnSpc>
                <a:spcPct val="114000"/>
              </a:lnSpc>
              <a:spcBef>
                <a:spcPts val="600"/>
              </a:spcBef>
            </a:pPr>
            <a:r>
              <a:rPr lang="en-GB" sz="2000" dirty="0" smtClean="0">
                <a:solidFill>
                  <a:srgbClr val="002060"/>
                </a:solidFill>
              </a:rPr>
              <a:t>Three states: high signal,  low signal &amp; high impedance</a:t>
            </a:r>
            <a:endParaRPr lang="en-ZA" sz="2000" dirty="0">
              <a:solidFill>
                <a:srgbClr val="002060"/>
              </a:solidFill>
            </a:endParaRPr>
          </a:p>
        </p:txBody>
      </p:sp>
    </p:spTree>
    <p:extLst>
      <p:ext uri="{BB962C8B-B14F-4D97-AF65-F5344CB8AC3E}">
        <p14:creationId xmlns:p14="http://schemas.microsoft.com/office/powerpoint/2010/main" val="2138692389"/>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ZA" dirty="0" smtClean="0"/>
              <a:t>Data bus (continued)</a:t>
            </a:r>
            <a:endParaRPr lang="en-ZA" dirty="0"/>
          </a:p>
        </p:txBody>
      </p:sp>
      <p:sp>
        <p:nvSpPr>
          <p:cNvPr id="3" name="Content Placeholder 2"/>
          <p:cNvSpPr>
            <a:spLocks noGrp="1"/>
          </p:cNvSpPr>
          <p:nvPr>
            <p:ph idx="1"/>
          </p:nvPr>
        </p:nvSpPr>
        <p:spPr>
          <a:xfrm>
            <a:off x="539552" y="1556792"/>
            <a:ext cx="7772400" cy="4114800"/>
          </a:xfrm>
        </p:spPr>
        <p:txBody>
          <a:bodyPr/>
          <a:lstStyle/>
          <a:p>
            <a:endParaRPr lang="en-ZA" sz="2400" dirty="0" smtClean="0">
              <a:solidFill>
                <a:srgbClr val="002060"/>
              </a:solidFill>
            </a:endParaRPr>
          </a:p>
          <a:p>
            <a:pPr>
              <a:lnSpc>
                <a:spcPct val="114000"/>
              </a:lnSpc>
              <a:spcBef>
                <a:spcPts val="600"/>
              </a:spcBef>
            </a:pPr>
            <a:r>
              <a:rPr lang="en-ZA" sz="2400" dirty="0" smtClean="0">
                <a:solidFill>
                  <a:srgbClr val="002060"/>
                </a:solidFill>
              </a:rPr>
              <a:t>Width of the data path/bus </a:t>
            </a:r>
          </a:p>
          <a:p>
            <a:pPr lvl="1">
              <a:lnSpc>
                <a:spcPct val="114000"/>
              </a:lnSpc>
              <a:spcBef>
                <a:spcPts val="600"/>
              </a:spcBef>
            </a:pPr>
            <a:r>
              <a:rPr lang="en-ZA" sz="2000" dirty="0" smtClean="0">
                <a:solidFill>
                  <a:srgbClr val="002060"/>
                </a:solidFill>
              </a:rPr>
              <a:t>determines the number of input lines on which data can enter the microprocessor</a:t>
            </a:r>
          </a:p>
          <a:p>
            <a:pPr>
              <a:lnSpc>
                <a:spcPct val="114000"/>
              </a:lnSpc>
              <a:spcBef>
                <a:spcPts val="600"/>
              </a:spcBef>
            </a:pPr>
            <a:r>
              <a:rPr lang="en-ZA" sz="2400" dirty="0" smtClean="0">
                <a:solidFill>
                  <a:srgbClr val="002060"/>
                </a:solidFill>
              </a:rPr>
              <a:t>Data bus</a:t>
            </a:r>
          </a:p>
          <a:p>
            <a:pPr lvl="1">
              <a:lnSpc>
                <a:spcPct val="114000"/>
              </a:lnSpc>
              <a:spcBef>
                <a:spcPts val="600"/>
              </a:spcBef>
            </a:pPr>
            <a:r>
              <a:rPr lang="en-ZA" sz="2000" dirty="0" smtClean="0">
                <a:solidFill>
                  <a:srgbClr val="002060"/>
                </a:solidFill>
              </a:rPr>
              <a:t>lines carrying the data</a:t>
            </a:r>
          </a:p>
          <a:p>
            <a:pPr lvl="1">
              <a:lnSpc>
                <a:spcPct val="114000"/>
              </a:lnSpc>
              <a:spcBef>
                <a:spcPts val="600"/>
              </a:spcBef>
            </a:pPr>
            <a:r>
              <a:rPr lang="en-ZA" sz="2000" dirty="0" smtClean="0">
                <a:solidFill>
                  <a:srgbClr val="002060"/>
                </a:solidFill>
              </a:rPr>
              <a:t>electrical conductors, i.e. hardware implementation </a:t>
            </a:r>
          </a:p>
        </p:txBody>
      </p:sp>
    </p:spTree>
    <p:extLst>
      <p:ext uri="{BB962C8B-B14F-4D97-AF65-F5344CB8AC3E}">
        <p14:creationId xmlns:p14="http://schemas.microsoft.com/office/powerpoint/2010/main" val="4043320247"/>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ZA" dirty="0" smtClean="0"/>
              <a:t>Data bus (continued)</a:t>
            </a:r>
            <a:endParaRPr lang="en-ZA" dirty="0"/>
          </a:p>
        </p:txBody>
      </p:sp>
      <p:sp>
        <p:nvSpPr>
          <p:cNvPr id="3" name="Content Placeholder 2"/>
          <p:cNvSpPr>
            <a:spLocks noGrp="1"/>
          </p:cNvSpPr>
          <p:nvPr>
            <p:ph idx="1"/>
          </p:nvPr>
        </p:nvSpPr>
        <p:spPr/>
        <p:txBody>
          <a:bodyPr/>
          <a:lstStyle/>
          <a:p>
            <a:pPr>
              <a:lnSpc>
                <a:spcPct val="114000"/>
              </a:lnSpc>
              <a:spcBef>
                <a:spcPts val="600"/>
              </a:spcBef>
            </a:pPr>
            <a:r>
              <a:rPr lang="en-ZA" sz="2400" dirty="0" smtClean="0">
                <a:solidFill>
                  <a:srgbClr val="002060"/>
                </a:solidFill>
              </a:rPr>
              <a:t>Microprocessors are classified according to size of </a:t>
            </a:r>
            <a:r>
              <a:rPr lang="en-ZA" sz="2400" b="1" dirty="0" smtClean="0">
                <a:solidFill>
                  <a:srgbClr val="FF0000"/>
                </a:solidFill>
              </a:rPr>
              <a:t>data bus/data word</a:t>
            </a:r>
          </a:p>
          <a:p>
            <a:pPr lvl="1">
              <a:lnSpc>
                <a:spcPct val="114000"/>
              </a:lnSpc>
              <a:spcBef>
                <a:spcPts val="600"/>
              </a:spcBef>
            </a:pPr>
            <a:r>
              <a:rPr lang="en-ZA" sz="2000" dirty="0" smtClean="0">
                <a:solidFill>
                  <a:srgbClr val="002060"/>
                </a:solidFill>
              </a:rPr>
              <a:t>i.e. 8 bit micro has an 8 bit data bus/word</a:t>
            </a:r>
          </a:p>
          <a:p>
            <a:pPr lvl="1">
              <a:lnSpc>
                <a:spcPct val="114000"/>
              </a:lnSpc>
              <a:spcBef>
                <a:spcPts val="600"/>
              </a:spcBef>
            </a:pPr>
            <a:r>
              <a:rPr lang="en-ZA" sz="2000" dirty="0" smtClean="0">
                <a:solidFill>
                  <a:srgbClr val="002060"/>
                </a:solidFill>
              </a:rPr>
              <a:t>LSB is bit 0</a:t>
            </a:r>
          </a:p>
          <a:p>
            <a:pPr lvl="1">
              <a:lnSpc>
                <a:spcPct val="114000"/>
              </a:lnSpc>
              <a:spcBef>
                <a:spcPts val="600"/>
              </a:spcBef>
            </a:pPr>
            <a:r>
              <a:rPr lang="en-ZA" sz="2000" dirty="0" smtClean="0">
                <a:solidFill>
                  <a:srgbClr val="002060"/>
                </a:solidFill>
              </a:rPr>
              <a:t>MSB is bit 7</a:t>
            </a:r>
          </a:p>
          <a:p>
            <a:pPr>
              <a:lnSpc>
                <a:spcPct val="114000"/>
              </a:lnSpc>
              <a:spcBef>
                <a:spcPts val="600"/>
              </a:spcBef>
            </a:pPr>
            <a:r>
              <a:rPr lang="en-ZA" sz="2400" dirty="0" smtClean="0">
                <a:solidFill>
                  <a:srgbClr val="002060"/>
                </a:solidFill>
              </a:rPr>
              <a:t>Note: </a:t>
            </a:r>
          </a:p>
          <a:p>
            <a:pPr lvl="1">
              <a:lnSpc>
                <a:spcPct val="114000"/>
              </a:lnSpc>
              <a:spcBef>
                <a:spcPts val="600"/>
              </a:spcBef>
            </a:pPr>
            <a:r>
              <a:rPr lang="en-ZA" sz="2000" dirty="0" smtClean="0">
                <a:solidFill>
                  <a:srgbClr val="002060"/>
                </a:solidFill>
              </a:rPr>
              <a:t>8 bits = byte (always)</a:t>
            </a:r>
          </a:p>
          <a:p>
            <a:pPr lvl="1">
              <a:lnSpc>
                <a:spcPct val="114000"/>
              </a:lnSpc>
              <a:spcBef>
                <a:spcPts val="600"/>
              </a:spcBef>
            </a:pPr>
            <a:r>
              <a:rPr lang="en-ZA" sz="2000" dirty="0" smtClean="0">
                <a:solidFill>
                  <a:srgbClr val="002060"/>
                </a:solidFill>
              </a:rPr>
              <a:t>4 bits = nibble (always)</a:t>
            </a:r>
          </a:p>
          <a:p>
            <a:pPr lvl="1">
              <a:lnSpc>
                <a:spcPct val="114000"/>
              </a:lnSpc>
              <a:spcBef>
                <a:spcPts val="600"/>
              </a:spcBef>
            </a:pPr>
            <a:endParaRPr lang="en-ZA" sz="1800" dirty="0" smtClean="0"/>
          </a:p>
          <a:p>
            <a:endParaRPr lang="en-ZA" sz="2400" dirty="0"/>
          </a:p>
        </p:txBody>
      </p:sp>
    </p:spTree>
    <p:extLst>
      <p:ext uri="{BB962C8B-B14F-4D97-AF65-F5344CB8AC3E}">
        <p14:creationId xmlns:p14="http://schemas.microsoft.com/office/powerpoint/2010/main" val="2079304807"/>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ZA" dirty="0" smtClean="0">
                <a:solidFill>
                  <a:srgbClr val="C00000"/>
                </a:solidFill>
              </a:rPr>
              <a:t>Zero condition 1</a:t>
            </a:r>
            <a:endParaRPr lang="en-ZA" dirty="0">
              <a:solidFill>
                <a:srgbClr val="C00000"/>
              </a:solidFill>
            </a:endParaRPr>
          </a:p>
        </p:txBody>
      </p:sp>
      <p:sp>
        <p:nvSpPr>
          <p:cNvPr id="3" name="Content Placeholder 2"/>
          <p:cNvSpPr>
            <a:spLocks noGrp="1"/>
          </p:cNvSpPr>
          <p:nvPr>
            <p:ph idx="1"/>
          </p:nvPr>
        </p:nvSpPr>
        <p:spPr>
          <a:xfrm>
            <a:off x="533400" y="1633728"/>
            <a:ext cx="7772400" cy="4675632"/>
          </a:xfrm>
        </p:spPr>
        <p:txBody>
          <a:bodyPr/>
          <a:lstStyle/>
          <a:p>
            <a:pPr>
              <a:lnSpc>
                <a:spcPct val="114000"/>
              </a:lnSpc>
              <a:spcBef>
                <a:spcPts val="600"/>
              </a:spcBef>
            </a:pPr>
            <a:r>
              <a:rPr lang="en-ZA" sz="2400" dirty="0" smtClean="0">
                <a:solidFill>
                  <a:srgbClr val="002060"/>
                </a:solidFill>
              </a:rPr>
              <a:t>An 8 bit micro's data are stored in 8 bit registers</a:t>
            </a:r>
          </a:p>
          <a:p>
            <a:pPr>
              <a:lnSpc>
                <a:spcPct val="114000"/>
              </a:lnSpc>
              <a:spcBef>
                <a:spcPts val="600"/>
              </a:spcBef>
            </a:pPr>
            <a:r>
              <a:rPr lang="en-ZA" sz="2400" dirty="0" smtClean="0">
                <a:solidFill>
                  <a:srgbClr val="002060"/>
                </a:solidFill>
              </a:rPr>
              <a:t>If you pass a 16 bit binary number in your code to an 8 bit data register, what happens to the most significant 8 bits?</a:t>
            </a:r>
          </a:p>
          <a:p>
            <a:pPr>
              <a:lnSpc>
                <a:spcPct val="114000"/>
              </a:lnSpc>
              <a:spcBef>
                <a:spcPts val="600"/>
              </a:spcBef>
            </a:pPr>
            <a:endParaRPr lang="en-ZA" sz="2400" dirty="0" smtClean="0">
              <a:solidFill>
                <a:srgbClr val="002060"/>
              </a:solidFill>
            </a:endParaRPr>
          </a:p>
          <a:p>
            <a:pPr>
              <a:lnSpc>
                <a:spcPct val="114000"/>
              </a:lnSpc>
              <a:spcBef>
                <a:spcPts val="600"/>
              </a:spcBef>
            </a:pPr>
            <a:r>
              <a:rPr lang="en-ZA" sz="2400" dirty="0" smtClean="0">
                <a:solidFill>
                  <a:srgbClr val="002060"/>
                </a:solidFill>
              </a:rPr>
              <a:t>Will your program work?</a:t>
            </a:r>
          </a:p>
          <a:p>
            <a:pPr>
              <a:lnSpc>
                <a:spcPct val="114000"/>
              </a:lnSpc>
              <a:spcBef>
                <a:spcPts val="600"/>
              </a:spcBef>
            </a:pPr>
            <a:r>
              <a:rPr lang="en-ZA" sz="2400" dirty="0" smtClean="0">
                <a:solidFill>
                  <a:srgbClr val="002060"/>
                </a:solidFill>
              </a:rPr>
              <a:t>If you do this in a test or exam, you get 0 for the entire test or exam.</a:t>
            </a:r>
          </a:p>
          <a:p>
            <a:pPr>
              <a:lnSpc>
                <a:spcPct val="114000"/>
              </a:lnSpc>
              <a:spcBef>
                <a:spcPts val="600"/>
              </a:spcBef>
            </a:pPr>
            <a:r>
              <a:rPr lang="en-ZA" sz="2400" dirty="0" smtClean="0">
                <a:solidFill>
                  <a:srgbClr val="002060"/>
                </a:solidFill>
              </a:rPr>
              <a:t>Same </a:t>
            </a:r>
            <a:r>
              <a:rPr lang="en-ZA" sz="2400" i="1" dirty="0" smtClean="0">
                <a:solidFill>
                  <a:srgbClr val="C00000"/>
                </a:solidFill>
              </a:rPr>
              <a:t>fundamental principle</a:t>
            </a:r>
            <a:r>
              <a:rPr lang="en-ZA" sz="2400" dirty="0" smtClean="0"/>
              <a:t> </a:t>
            </a:r>
            <a:r>
              <a:rPr lang="en-ZA" sz="2400" dirty="0" smtClean="0">
                <a:solidFill>
                  <a:srgbClr val="002060"/>
                </a:solidFill>
              </a:rPr>
              <a:t>as that 2 litres of water cannot fit into a 1 litre container…</a:t>
            </a:r>
          </a:p>
          <a:p>
            <a:endParaRPr lang="en-ZA" dirty="0"/>
          </a:p>
        </p:txBody>
      </p:sp>
      <p:grpSp>
        <p:nvGrpSpPr>
          <p:cNvPr id="6" name="Group 5"/>
          <p:cNvGrpSpPr/>
          <p:nvPr/>
        </p:nvGrpSpPr>
        <p:grpSpPr>
          <a:xfrm>
            <a:off x="2710342" y="2889504"/>
            <a:ext cx="5742982" cy="964906"/>
            <a:chOff x="2710342" y="2889504"/>
            <a:chExt cx="5742982" cy="964906"/>
          </a:xfrm>
        </p:grpSpPr>
        <p:sp>
          <p:nvSpPr>
            <p:cNvPr id="12" name="Oval 11"/>
            <p:cNvSpPr/>
            <p:nvPr/>
          </p:nvSpPr>
          <p:spPr>
            <a:xfrm>
              <a:off x="6200752" y="3552440"/>
              <a:ext cx="216024" cy="216024"/>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3" name="Oval 12"/>
            <p:cNvSpPr/>
            <p:nvPr/>
          </p:nvSpPr>
          <p:spPr>
            <a:xfrm>
              <a:off x="6488784" y="3552440"/>
              <a:ext cx="216024" cy="216024"/>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4" name="Oval 13"/>
            <p:cNvSpPr/>
            <p:nvPr/>
          </p:nvSpPr>
          <p:spPr>
            <a:xfrm>
              <a:off x="6776816" y="3552440"/>
              <a:ext cx="216024" cy="216024"/>
            </a:xfrm>
            <a:prstGeom prst="ellipse">
              <a:avLst/>
            </a:prstGeom>
            <a:solidFill>
              <a:srgbClr val="00FF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5" name="Oval 14"/>
            <p:cNvSpPr/>
            <p:nvPr/>
          </p:nvSpPr>
          <p:spPr>
            <a:xfrm>
              <a:off x="7064848" y="3552440"/>
              <a:ext cx="216024" cy="216024"/>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6" name="Oval 15"/>
            <p:cNvSpPr/>
            <p:nvPr/>
          </p:nvSpPr>
          <p:spPr>
            <a:xfrm>
              <a:off x="7352880" y="3552440"/>
              <a:ext cx="216024" cy="216024"/>
            </a:xfrm>
            <a:prstGeom prst="ellipse">
              <a:avLst/>
            </a:prstGeom>
            <a:solidFill>
              <a:srgbClr val="00FF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7" name="Oval 16"/>
            <p:cNvSpPr/>
            <p:nvPr/>
          </p:nvSpPr>
          <p:spPr>
            <a:xfrm>
              <a:off x="7640912" y="3552440"/>
              <a:ext cx="216024" cy="216024"/>
            </a:xfrm>
            <a:prstGeom prst="ellipse">
              <a:avLst/>
            </a:prstGeom>
            <a:solidFill>
              <a:srgbClr val="00FF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8" name="Oval 17"/>
            <p:cNvSpPr/>
            <p:nvPr/>
          </p:nvSpPr>
          <p:spPr>
            <a:xfrm>
              <a:off x="7928944" y="3552440"/>
              <a:ext cx="216024" cy="216024"/>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9" name="Oval 18"/>
            <p:cNvSpPr/>
            <p:nvPr/>
          </p:nvSpPr>
          <p:spPr>
            <a:xfrm>
              <a:off x="8216976" y="3552440"/>
              <a:ext cx="216024" cy="216024"/>
            </a:xfrm>
            <a:prstGeom prst="ellipse">
              <a:avLst/>
            </a:prstGeom>
            <a:solidFill>
              <a:srgbClr val="00FF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20" name="Oval 19"/>
            <p:cNvSpPr/>
            <p:nvPr/>
          </p:nvSpPr>
          <p:spPr>
            <a:xfrm>
              <a:off x="3896496" y="3552440"/>
              <a:ext cx="216024" cy="216024"/>
            </a:xfrm>
            <a:prstGeom prst="ellipse">
              <a:avLst/>
            </a:prstGeom>
            <a:solidFill>
              <a:srgbClr val="00FF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21" name="Oval 20"/>
            <p:cNvSpPr/>
            <p:nvPr/>
          </p:nvSpPr>
          <p:spPr>
            <a:xfrm>
              <a:off x="4184528" y="3552440"/>
              <a:ext cx="216024" cy="216024"/>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22" name="Oval 21"/>
            <p:cNvSpPr/>
            <p:nvPr/>
          </p:nvSpPr>
          <p:spPr>
            <a:xfrm>
              <a:off x="4472560" y="3552440"/>
              <a:ext cx="216024" cy="216024"/>
            </a:xfrm>
            <a:prstGeom prst="ellipse">
              <a:avLst/>
            </a:prstGeom>
            <a:solidFill>
              <a:srgbClr val="00FF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23" name="Oval 22"/>
            <p:cNvSpPr/>
            <p:nvPr/>
          </p:nvSpPr>
          <p:spPr>
            <a:xfrm>
              <a:off x="4760592" y="3552440"/>
              <a:ext cx="216024" cy="216024"/>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24" name="Oval 23"/>
            <p:cNvSpPr/>
            <p:nvPr/>
          </p:nvSpPr>
          <p:spPr>
            <a:xfrm>
              <a:off x="5048624" y="3552440"/>
              <a:ext cx="216024" cy="216024"/>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25" name="Oval 24"/>
            <p:cNvSpPr/>
            <p:nvPr/>
          </p:nvSpPr>
          <p:spPr>
            <a:xfrm>
              <a:off x="5336656" y="3552440"/>
              <a:ext cx="216024" cy="216024"/>
            </a:xfrm>
            <a:prstGeom prst="ellipse">
              <a:avLst/>
            </a:prstGeom>
            <a:solidFill>
              <a:srgbClr val="00FF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26" name="Oval 25"/>
            <p:cNvSpPr/>
            <p:nvPr/>
          </p:nvSpPr>
          <p:spPr>
            <a:xfrm>
              <a:off x="5624688" y="3552440"/>
              <a:ext cx="216024" cy="216024"/>
            </a:xfrm>
            <a:prstGeom prst="ellipse">
              <a:avLst/>
            </a:prstGeom>
            <a:solidFill>
              <a:srgbClr val="00FF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27" name="Oval 26"/>
            <p:cNvSpPr/>
            <p:nvPr/>
          </p:nvSpPr>
          <p:spPr>
            <a:xfrm>
              <a:off x="5912720" y="3552440"/>
              <a:ext cx="216024" cy="216024"/>
            </a:xfrm>
            <a:prstGeom prst="ellipse">
              <a:avLst/>
            </a:prstGeom>
            <a:solidFill>
              <a:srgbClr val="00FF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29" name="Rectangle 28"/>
            <p:cNvSpPr/>
            <p:nvPr/>
          </p:nvSpPr>
          <p:spPr>
            <a:xfrm>
              <a:off x="6200752" y="3192400"/>
              <a:ext cx="2232248" cy="216024"/>
            </a:xfrm>
            <a:prstGeom prst="rect">
              <a:avLst/>
            </a:prstGeom>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cxnSp>
          <p:nvCxnSpPr>
            <p:cNvPr id="31" name="Straight Connector 30"/>
            <p:cNvCxnSpPr/>
            <p:nvPr/>
          </p:nvCxnSpPr>
          <p:spPr>
            <a:xfrm>
              <a:off x="6464459" y="3194537"/>
              <a:ext cx="0" cy="216024"/>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6751576" y="3192400"/>
              <a:ext cx="0" cy="216024"/>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7038693" y="3192400"/>
              <a:ext cx="0" cy="216024"/>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7325810" y="3192400"/>
              <a:ext cx="0" cy="216024"/>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7612927" y="3192400"/>
              <a:ext cx="0" cy="216024"/>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7900044" y="3192400"/>
              <a:ext cx="0" cy="216024"/>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8187160" y="3192400"/>
              <a:ext cx="0" cy="216024"/>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5156636" y="3115746"/>
              <a:ext cx="1010854" cy="369332"/>
            </a:xfrm>
            <a:prstGeom prst="rect">
              <a:avLst/>
            </a:prstGeom>
            <a:noFill/>
          </p:spPr>
          <p:txBody>
            <a:bodyPr wrap="none" rtlCol="0">
              <a:spAutoFit/>
            </a:bodyPr>
            <a:lstStyle/>
            <a:p>
              <a:r>
                <a:rPr lang="en-ZA" sz="1800" dirty="0" smtClean="0">
                  <a:latin typeface="Tahoma" pitchFamily="34" charset="0"/>
                  <a:ea typeface="Tahoma" pitchFamily="34" charset="0"/>
                  <a:cs typeface="Tahoma" pitchFamily="34" charset="0"/>
                </a:rPr>
                <a:t>Register</a:t>
              </a:r>
              <a:endParaRPr lang="en-ZA" sz="1800" dirty="0">
                <a:latin typeface="Tahoma" pitchFamily="34" charset="0"/>
                <a:ea typeface="Tahoma" pitchFamily="34" charset="0"/>
                <a:cs typeface="Tahoma" pitchFamily="34" charset="0"/>
              </a:endParaRPr>
            </a:p>
          </p:txBody>
        </p:sp>
        <p:sp>
          <p:nvSpPr>
            <p:cNvPr id="39" name="TextBox 38"/>
            <p:cNvSpPr txBox="1"/>
            <p:nvPr/>
          </p:nvSpPr>
          <p:spPr>
            <a:xfrm>
              <a:off x="2710342" y="3485078"/>
              <a:ext cx="1095621" cy="369332"/>
            </a:xfrm>
            <a:prstGeom prst="rect">
              <a:avLst/>
            </a:prstGeom>
            <a:noFill/>
          </p:spPr>
          <p:txBody>
            <a:bodyPr wrap="none" rtlCol="0">
              <a:spAutoFit/>
            </a:bodyPr>
            <a:lstStyle/>
            <a:p>
              <a:r>
                <a:rPr lang="en-ZA" sz="1800" dirty="0" smtClean="0">
                  <a:latin typeface="Tahoma" pitchFamily="34" charset="0"/>
                  <a:ea typeface="Tahoma" pitchFamily="34" charset="0"/>
                  <a:cs typeface="Tahoma" pitchFamily="34" charset="0"/>
                </a:rPr>
                <a:t>Data bits</a:t>
              </a:r>
              <a:endParaRPr lang="en-ZA" sz="1800" dirty="0">
                <a:latin typeface="Tahoma" pitchFamily="34" charset="0"/>
                <a:ea typeface="Tahoma" pitchFamily="34" charset="0"/>
                <a:cs typeface="Tahoma" pitchFamily="34" charset="0"/>
              </a:endParaRPr>
            </a:p>
          </p:txBody>
        </p:sp>
        <p:sp>
          <p:nvSpPr>
            <p:cNvPr id="5" name="TextBox 4"/>
            <p:cNvSpPr txBox="1"/>
            <p:nvPr/>
          </p:nvSpPr>
          <p:spPr>
            <a:xfrm>
              <a:off x="8156448" y="2889504"/>
              <a:ext cx="296876" cy="338554"/>
            </a:xfrm>
            <a:prstGeom prst="rect">
              <a:avLst/>
            </a:prstGeom>
            <a:noFill/>
          </p:spPr>
          <p:txBody>
            <a:bodyPr wrap="none" rtlCol="0">
              <a:spAutoFit/>
            </a:bodyPr>
            <a:lstStyle/>
            <a:p>
              <a:r>
                <a:rPr lang="en-ZA" sz="1600" dirty="0" smtClean="0">
                  <a:latin typeface="+mj-lt"/>
                </a:rPr>
                <a:t>0</a:t>
              </a:r>
              <a:endParaRPr lang="en-ZA" sz="1600" dirty="0">
                <a:latin typeface="+mj-lt"/>
              </a:endParaRPr>
            </a:p>
          </p:txBody>
        </p:sp>
        <p:sp>
          <p:nvSpPr>
            <p:cNvPr id="40" name="TextBox 39"/>
            <p:cNvSpPr txBox="1"/>
            <p:nvPr/>
          </p:nvSpPr>
          <p:spPr>
            <a:xfrm>
              <a:off x="6190488" y="2889504"/>
              <a:ext cx="296876" cy="338554"/>
            </a:xfrm>
            <a:prstGeom prst="rect">
              <a:avLst/>
            </a:prstGeom>
            <a:noFill/>
          </p:spPr>
          <p:txBody>
            <a:bodyPr wrap="none" rtlCol="0">
              <a:spAutoFit/>
            </a:bodyPr>
            <a:lstStyle/>
            <a:p>
              <a:r>
                <a:rPr lang="en-ZA" sz="1600" dirty="0" smtClean="0">
                  <a:latin typeface="+mj-lt"/>
                </a:rPr>
                <a:t>7</a:t>
              </a:r>
              <a:endParaRPr lang="en-ZA" sz="1600" dirty="0">
                <a:latin typeface="+mj-lt"/>
              </a:endParaRPr>
            </a:p>
          </p:txBody>
        </p:sp>
      </p:grpSp>
    </p:spTree>
    <p:extLst>
      <p:ext uri="{BB962C8B-B14F-4D97-AF65-F5344CB8AC3E}">
        <p14:creationId xmlns:p14="http://schemas.microsoft.com/office/powerpoint/2010/main" val="3774850268"/>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ZA" dirty="0" smtClean="0"/>
              <a:t>Address bus</a:t>
            </a:r>
            <a:endParaRPr lang="en-ZA" dirty="0"/>
          </a:p>
        </p:txBody>
      </p:sp>
      <p:sp>
        <p:nvSpPr>
          <p:cNvPr id="3" name="Content Placeholder 2"/>
          <p:cNvSpPr>
            <a:spLocks noGrp="1"/>
          </p:cNvSpPr>
          <p:nvPr>
            <p:ph idx="1"/>
          </p:nvPr>
        </p:nvSpPr>
        <p:spPr>
          <a:xfrm>
            <a:off x="533400" y="1588008"/>
            <a:ext cx="7772400" cy="4849368"/>
          </a:xfrm>
        </p:spPr>
        <p:txBody>
          <a:bodyPr/>
          <a:lstStyle/>
          <a:p>
            <a:pPr>
              <a:lnSpc>
                <a:spcPct val="114000"/>
              </a:lnSpc>
              <a:spcBef>
                <a:spcPts val="600"/>
              </a:spcBef>
            </a:pPr>
            <a:r>
              <a:rPr lang="en-ZA" sz="2000" dirty="0" smtClean="0">
                <a:solidFill>
                  <a:srgbClr val="002060"/>
                </a:solidFill>
              </a:rPr>
              <a:t>Each storage location (register) in a memory device has an address so that system can locate </a:t>
            </a:r>
            <a:r>
              <a:rPr lang="en-ZA" sz="2000" b="1" i="1" dirty="0" smtClean="0">
                <a:solidFill>
                  <a:srgbClr val="0070C0"/>
                </a:solidFill>
              </a:rPr>
              <a:t>instructions</a:t>
            </a:r>
            <a:r>
              <a:rPr lang="en-ZA" sz="2000" dirty="0" smtClean="0"/>
              <a:t> </a:t>
            </a:r>
            <a:r>
              <a:rPr lang="en-ZA" sz="2000" dirty="0" smtClean="0">
                <a:solidFill>
                  <a:srgbClr val="002060"/>
                </a:solidFill>
              </a:rPr>
              <a:t>or </a:t>
            </a:r>
            <a:r>
              <a:rPr lang="en-ZA" sz="2000" b="1" i="1" dirty="0" smtClean="0">
                <a:solidFill>
                  <a:srgbClr val="008000"/>
                </a:solidFill>
              </a:rPr>
              <a:t>data</a:t>
            </a:r>
            <a:r>
              <a:rPr lang="en-ZA" sz="2000" dirty="0" smtClean="0"/>
              <a:t> </a:t>
            </a:r>
            <a:r>
              <a:rPr lang="en-ZA" sz="2000" dirty="0" smtClean="0">
                <a:solidFill>
                  <a:srgbClr val="002060"/>
                </a:solidFill>
              </a:rPr>
              <a:t>in memory.</a:t>
            </a:r>
          </a:p>
          <a:p>
            <a:pPr>
              <a:lnSpc>
                <a:spcPct val="114000"/>
              </a:lnSpc>
              <a:spcBef>
                <a:spcPts val="600"/>
              </a:spcBef>
            </a:pPr>
            <a:r>
              <a:rPr lang="en-ZA" sz="2000" dirty="0" smtClean="0">
                <a:solidFill>
                  <a:srgbClr val="002060"/>
                </a:solidFill>
              </a:rPr>
              <a:t>Each input/output interface has an address too.</a:t>
            </a:r>
          </a:p>
          <a:p>
            <a:pPr>
              <a:lnSpc>
                <a:spcPct val="114000"/>
              </a:lnSpc>
              <a:spcBef>
                <a:spcPts val="600"/>
              </a:spcBef>
            </a:pPr>
            <a:r>
              <a:rPr lang="en-ZA" sz="2000" dirty="0" smtClean="0">
                <a:solidFill>
                  <a:srgbClr val="002060"/>
                </a:solidFill>
              </a:rPr>
              <a:t>Only the device/memory location whose address is placed on the address bus is enabled for communication.</a:t>
            </a:r>
          </a:p>
          <a:p>
            <a:pPr>
              <a:lnSpc>
                <a:spcPct val="114000"/>
              </a:lnSpc>
              <a:spcBef>
                <a:spcPts val="600"/>
              </a:spcBef>
            </a:pPr>
            <a:r>
              <a:rPr lang="en-ZA" sz="2000" dirty="0" smtClean="0">
                <a:solidFill>
                  <a:srgbClr val="002060"/>
                </a:solidFill>
              </a:rPr>
              <a:t>Address decoder is used when there are many devices to be addressed</a:t>
            </a:r>
          </a:p>
          <a:p>
            <a:pPr lvl="1">
              <a:lnSpc>
                <a:spcPct val="114000"/>
              </a:lnSpc>
              <a:spcBef>
                <a:spcPts val="600"/>
              </a:spcBef>
            </a:pPr>
            <a:r>
              <a:rPr lang="en-ZA" sz="1800" dirty="0" smtClean="0">
                <a:solidFill>
                  <a:srgbClr val="002060"/>
                </a:solidFill>
              </a:rPr>
              <a:t>Output of address decoder activates the device via its chip select (CS) input.</a:t>
            </a:r>
            <a:endParaRPr lang="en-ZA" sz="1800" dirty="0">
              <a:solidFill>
                <a:srgbClr val="002060"/>
              </a:solidFill>
            </a:endParaRPr>
          </a:p>
        </p:txBody>
      </p:sp>
    </p:spTree>
    <p:extLst>
      <p:ext uri="{BB962C8B-B14F-4D97-AF65-F5344CB8AC3E}">
        <p14:creationId xmlns:p14="http://schemas.microsoft.com/office/powerpoint/2010/main" val="4227421470"/>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ZA" dirty="0" smtClean="0"/>
              <a:t>Control bus</a:t>
            </a:r>
            <a:endParaRPr lang="en-ZA" dirty="0"/>
          </a:p>
        </p:txBody>
      </p:sp>
      <p:sp>
        <p:nvSpPr>
          <p:cNvPr id="3" name="Content Placeholder 2"/>
          <p:cNvSpPr>
            <a:spLocks noGrp="1"/>
          </p:cNvSpPr>
          <p:nvPr>
            <p:ph idx="1"/>
          </p:nvPr>
        </p:nvSpPr>
        <p:spPr/>
        <p:txBody>
          <a:bodyPr/>
          <a:lstStyle/>
          <a:p>
            <a:pPr>
              <a:lnSpc>
                <a:spcPct val="114000"/>
              </a:lnSpc>
              <a:spcBef>
                <a:spcPts val="600"/>
              </a:spcBef>
            </a:pPr>
            <a:r>
              <a:rPr lang="en-ZA" sz="2400" dirty="0" smtClean="0">
                <a:solidFill>
                  <a:srgbClr val="002060"/>
                </a:solidFill>
              </a:rPr>
              <a:t>Carries control signals e.g. read/write &amp; clock signals</a:t>
            </a:r>
          </a:p>
          <a:p>
            <a:pPr>
              <a:lnSpc>
                <a:spcPct val="114000"/>
              </a:lnSpc>
              <a:spcBef>
                <a:spcPts val="600"/>
              </a:spcBef>
            </a:pPr>
            <a:r>
              <a:rPr lang="en-ZA" sz="2400" dirty="0" smtClean="0">
                <a:solidFill>
                  <a:srgbClr val="002060"/>
                </a:solidFill>
              </a:rPr>
              <a:t>READ/WRITE line</a:t>
            </a:r>
          </a:p>
          <a:p>
            <a:pPr lvl="1">
              <a:lnSpc>
                <a:spcPct val="114000"/>
              </a:lnSpc>
              <a:spcBef>
                <a:spcPts val="600"/>
              </a:spcBef>
            </a:pPr>
            <a:r>
              <a:rPr lang="en-ZA" sz="2000" dirty="0" smtClean="0">
                <a:solidFill>
                  <a:srgbClr val="002060"/>
                </a:solidFill>
              </a:rPr>
              <a:t>1 on line = read (receive a signal)</a:t>
            </a:r>
          </a:p>
          <a:p>
            <a:pPr lvl="1">
              <a:lnSpc>
                <a:spcPct val="114000"/>
              </a:lnSpc>
              <a:spcBef>
                <a:spcPts val="600"/>
              </a:spcBef>
            </a:pPr>
            <a:r>
              <a:rPr lang="en-ZA" sz="2000" dirty="0" smtClean="0">
                <a:solidFill>
                  <a:srgbClr val="002060"/>
                </a:solidFill>
              </a:rPr>
              <a:t>0 on line = write (send a signal)</a:t>
            </a:r>
          </a:p>
          <a:p>
            <a:pPr>
              <a:lnSpc>
                <a:spcPct val="114000"/>
              </a:lnSpc>
              <a:spcBef>
                <a:spcPts val="600"/>
              </a:spcBef>
            </a:pPr>
            <a:r>
              <a:rPr lang="en-ZA" sz="2400" dirty="0" smtClean="0">
                <a:solidFill>
                  <a:srgbClr val="002060"/>
                </a:solidFill>
              </a:rPr>
              <a:t>Clock</a:t>
            </a:r>
          </a:p>
          <a:p>
            <a:pPr lvl="1">
              <a:lnSpc>
                <a:spcPct val="114000"/>
              </a:lnSpc>
              <a:spcBef>
                <a:spcPts val="600"/>
              </a:spcBef>
            </a:pPr>
            <a:r>
              <a:rPr lang="en-ZA" sz="2000" dirty="0" smtClean="0">
                <a:solidFill>
                  <a:srgbClr val="002060"/>
                </a:solidFill>
              </a:rPr>
              <a:t>Signal to synchronise microprocessor functions</a:t>
            </a:r>
          </a:p>
          <a:p>
            <a:pPr lvl="1">
              <a:lnSpc>
                <a:spcPct val="114000"/>
              </a:lnSpc>
              <a:spcBef>
                <a:spcPts val="600"/>
              </a:spcBef>
            </a:pPr>
            <a:r>
              <a:rPr lang="en-ZA" sz="2000" dirty="0" smtClean="0">
                <a:solidFill>
                  <a:srgbClr val="002060"/>
                </a:solidFill>
              </a:rPr>
              <a:t>External or internal</a:t>
            </a:r>
            <a:endParaRPr lang="en-ZA" sz="2000" dirty="0">
              <a:solidFill>
                <a:srgbClr val="002060"/>
              </a:solidFill>
            </a:endParaRPr>
          </a:p>
        </p:txBody>
      </p:sp>
      <p:cxnSp>
        <p:nvCxnSpPr>
          <p:cNvPr id="5" name="Straight Connector 4"/>
          <p:cNvCxnSpPr/>
          <p:nvPr/>
        </p:nvCxnSpPr>
        <p:spPr>
          <a:xfrm>
            <a:off x="1847088" y="2188812"/>
            <a:ext cx="850392" cy="0"/>
          </a:xfrm>
          <a:prstGeom prst="line">
            <a:avLst/>
          </a:prstGeom>
          <a:ln w="25400">
            <a:solidFill>
              <a:srgbClr val="68759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8176619"/>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ZA" dirty="0" smtClean="0"/>
              <a:t>Signal conditions on lines or buses</a:t>
            </a:r>
            <a:endParaRPr lang="en-ZA" dirty="0"/>
          </a:p>
        </p:txBody>
      </p:sp>
      <p:sp>
        <p:nvSpPr>
          <p:cNvPr id="3" name="Content Placeholder 2"/>
          <p:cNvSpPr>
            <a:spLocks noGrp="1"/>
          </p:cNvSpPr>
          <p:nvPr>
            <p:ph idx="1"/>
          </p:nvPr>
        </p:nvSpPr>
        <p:spPr>
          <a:xfrm>
            <a:off x="2843808" y="1981200"/>
            <a:ext cx="5461992" cy="4114800"/>
          </a:xfrm>
        </p:spPr>
        <p:txBody>
          <a:bodyPr/>
          <a:lstStyle/>
          <a:p>
            <a:pPr>
              <a:lnSpc>
                <a:spcPct val="114000"/>
              </a:lnSpc>
              <a:spcBef>
                <a:spcPts val="600"/>
              </a:spcBef>
            </a:pPr>
            <a:r>
              <a:rPr lang="en-ZA" sz="2400" dirty="0" smtClean="0">
                <a:solidFill>
                  <a:srgbClr val="002060"/>
                </a:solidFill>
              </a:rPr>
              <a:t>Invalid data</a:t>
            </a:r>
          </a:p>
          <a:p>
            <a:pPr lvl="1">
              <a:lnSpc>
                <a:spcPct val="114000"/>
              </a:lnSpc>
              <a:spcBef>
                <a:spcPts val="600"/>
              </a:spcBef>
            </a:pPr>
            <a:r>
              <a:rPr lang="en-ZA" sz="2000" dirty="0" smtClean="0">
                <a:solidFill>
                  <a:srgbClr val="002060"/>
                </a:solidFill>
              </a:rPr>
              <a:t>signal transition</a:t>
            </a:r>
          </a:p>
          <a:p>
            <a:pPr lvl="1">
              <a:lnSpc>
                <a:spcPct val="114000"/>
              </a:lnSpc>
              <a:spcBef>
                <a:spcPts val="600"/>
              </a:spcBef>
            </a:pPr>
            <a:r>
              <a:rPr lang="en-ZA" sz="2000" dirty="0" smtClean="0">
                <a:solidFill>
                  <a:srgbClr val="002060"/>
                </a:solidFill>
              </a:rPr>
              <a:t>Shows how long a transition takes</a:t>
            </a:r>
          </a:p>
          <a:p>
            <a:pPr>
              <a:lnSpc>
                <a:spcPct val="114000"/>
              </a:lnSpc>
              <a:spcBef>
                <a:spcPts val="600"/>
              </a:spcBef>
            </a:pPr>
            <a:r>
              <a:rPr lang="en-ZA" sz="2400" dirty="0" smtClean="0">
                <a:solidFill>
                  <a:srgbClr val="002060"/>
                </a:solidFill>
              </a:rPr>
              <a:t>Bit signal level shown with line</a:t>
            </a:r>
          </a:p>
          <a:p>
            <a:pPr>
              <a:lnSpc>
                <a:spcPct val="114000"/>
              </a:lnSpc>
              <a:spcBef>
                <a:spcPts val="600"/>
              </a:spcBef>
            </a:pPr>
            <a:r>
              <a:rPr lang="en-ZA" sz="2400" dirty="0" smtClean="0">
                <a:solidFill>
                  <a:srgbClr val="002060"/>
                </a:solidFill>
              </a:rPr>
              <a:t>Bus signal level</a:t>
            </a:r>
            <a:r>
              <a:rPr lang="en-ZA" sz="2400" b="1" u="sng" dirty="0" smtClean="0">
                <a:solidFill>
                  <a:srgbClr val="002060"/>
                </a:solidFill>
              </a:rPr>
              <a:t>s</a:t>
            </a:r>
            <a:r>
              <a:rPr lang="en-ZA" sz="2400" b="1" dirty="0" smtClean="0">
                <a:solidFill>
                  <a:srgbClr val="002060"/>
                </a:solidFill>
              </a:rPr>
              <a:t> </a:t>
            </a:r>
            <a:r>
              <a:rPr lang="en-ZA" sz="2400" dirty="0" smtClean="0">
                <a:solidFill>
                  <a:srgbClr val="002060"/>
                </a:solidFill>
              </a:rPr>
              <a:t>shown with bar</a:t>
            </a:r>
            <a:endParaRPr lang="en-ZA" sz="2400" dirty="0">
              <a:solidFill>
                <a:srgbClr val="002060"/>
              </a:solidFill>
            </a:endParaRPr>
          </a:p>
        </p:txBody>
      </p:sp>
      <p:pic>
        <p:nvPicPr>
          <p:cNvPr id="727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1556792"/>
            <a:ext cx="2425622" cy="50405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1918133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0000" y="360000"/>
            <a:ext cx="7772400" cy="1143000"/>
          </a:xfrm>
        </p:spPr>
        <p:txBody>
          <a:bodyPr/>
          <a:lstStyle/>
          <a:p>
            <a:pPr algn="l"/>
            <a:r>
              <a:rPr lang="en-ZA" sz="3200" dirty="0" err="1" smtClean="0">
                <a:solidFill>
                  <a:schemeClr val="accent2">
                    <a:lumMod val="50000"/>
                  </a:schemeClr>
                </a:solidFill>
                <a:latin typeface="Arial Rounded MT Bold" pitchFamily="34" charset="0"/>
              </a:rPr>
              <a:t>Practicals</a:t>
            </a:r>
            <a:r>
              <a:rPr lang="en-ZA" sz="3200" dirty="0" smtClean="0">
                <a:solidFill>
                  <a:schemeClr val="accent2">
                    <a:lumMod val="50000"/>
                  </a:schemeClr>
                </a:solidFill>
                <a:latin typeface="Arial Rounded MT Bold" pitchFamily="34" charset="0"/>
              </a:rPr>
              <a:t>: Hardware</a:t>
            </a:r>
            <a:endParaRPr lang="en-ZA" sz="3200" dirty="0">
              <a:solidFill>
                <a:schemeClr val="accent2">
                  <a:lumMod val="50000"/>
                </a:schemeClr>
              </a:solidFill>
              <a:latin typeface="Arial Rounded MT Bold" pitchFamily="34" charset="0"/>
            </a:endParaRPr>
          </a:p>
        </p:txBody>
      </p:sp>
      <p:sp>
        <p:nvSpPr>
          <p:cNvPr id="3" name="Content Placeholder 2"/>
          <p:cNvSpPr>
            <a:spLocks noGrp="1"/>
          </p:cNvSpPr>
          <p:nvPr>
            <p:ph idx="1"/>
          </p:nvPr>
        </p:nvSpPr>
        <p:spPr>
          <a:xfrm>
            <a:off x="540000" y="1260000"/>
            <a:ext cx="8229600" cy="4525963"/>
          </a:xfrm>
        </p:spPr>
        <p:txBody>
          <a:bodyPr/>
          <a:lstStyle/>
          <a:p>
            <a:pPr>
              <a:lnSpc>
                <a:spcPct val="90000"/>
              </a:lnSpc>
              <a:spcBef>
                <a:spcPts val="0"/>
              </a:spcBef>
              <a:spcAft>
                <a:spcPts val="1200"/>
              </a:spcAft>
            </a:pPr>
            <a:r>
              <a:rPr lang="en-ZA" sz="2000" dirty="0" err="1">
                <a:solidFill>
                  <a:schemeClr val="accent2">
                    <a:lumMod val="75000"/>
                  </a:schemeClr>
                </a:solidFill>
                <a:cs typeface="Arial" pitchFamily="34" charset="0"/>
              </a:rPr>
              <a:t>PICkit</a:t>
            </a:r>
            <a:r>
              <a:rPr lang="en-ZA" sz="2000" dirty="0">
                <a:solidFill>
                  <a:schemeClr val="accent2">
                    <a:lumMod val="75000"/>
                  </a:schemeClr>
                </a:solidFill>
                <a:cs typeface="Arial" pitchFamily="34" charset="0"/>
              </a:rPr>
              <a:t> 3 included in tuition fees</a:t>
            </a:r>
          </a:p>
          <a:p>
            <a:pPr>
              <a:lnSpc>
                <a:spcPct val="90000"/>
              </a:lnSpc>
              <a:spcBef>
                <a:spcPts val="0"/>
              </a:spcBef>
              <a:spcAft>
                <a:spcPts val="1200"/>
              </a:spcAft>
            </a:pPr>
            <a:r>
              <a:rPr lang="en-ZA" sz="2000" dirty="0">
                <a:solidFill>
                  <a:schemeClr val="accent2">
                    <a:lumMod val="75000"/>
                  </a:schemeClr>
                </a:solidFill>
                <a:cs typeface="Arial" pitchFamily="34" charset="0"/>
              </a:rPr>
              <a:t>Microchip samples (sponsored by Microchip)</a:t>
            </a:r>
          </a:p>
          <a:p>
            <a:pPr>
              <a:lnSpc>
                <a:spcPct val="90000"/>
              </a:lnSpc>
              <a:spcBef>
                <a:spcPts val="0"/>
              </a:spcBef>
              <a:spcAft>
                <a:spcPts val="1200"/>
              </a:spcAft>
            </a:pPr>
            <a:r>
              <a:rPr lang="en-ZA" sz="2000" smtClean="0">
                <a:solidFill>
                  <a:schemeClr val="accent2">
                    <a:lumMod val="75000"/>
                  </a:schemeClr>
                </a:solidFill>
                <a:cs typeface="Arial" pitchFamily="34" charset="0"/>
              </a:rPr>
              <a:t>N20-kit </a:t>
            </a:r>
            <a:r>
              <a:rPr lang="en-ZA" sz="2000">
                <a:solidFill>
                  <a:schemeClr val="accent2">
                    <a:lumMod val="75000"/>
                  </a:schemeClr>
                </a:solidFill>
                <a:cs typeface="Arial" pitchFamily="34" charset="0"/>
              </a:rPr>
              <a:t>brushed dc </a:t>
            </a:r>
            <a:r>
              <a:rPr lang="en-ZA" sz="2000" smtClean="0">
                <a:solidFill>
                  <a:schemeClr val="accent2">
                    <a:lumMod val="75000"/>
                  </a:schemeClr>
                </a:solidFill>
                <a:cs typeface="Arial" pitchFamily="34" charset="0"/>
              </a:rPr>
              <a:t>motor</a:t>
            </a:r>
            <a:r>
              <a:rPr lang="en-ZA" sz="2000">
                <a:solidFill>
                  <a:schemeClr val="accent2">
                    <a:lumMod val="75000"/>
                  </a:schemeClr>
                </a:solidFill>
                <a:cs typeface="Arial" pitchFamily="34" charset="0"/>
              </a:rPr>
              <a:t> included in tuition </a:t>
            </a:r>
            <a:r>
              <a:rPr lang="en-ZA" sz="2000" smtClean="0">
                <a:solidFill>
                  <a:schemeClr val="accent2">
                    <a:lumMod val="75000"/>
                  </a:schemeClr>
                </a:solidFill>
                <a:cs typeface="Arial" pitchFamily="34" charset="0"/>
              </a:rPr>
              <a:t>fees (compulsory motor for ARV)</a:t>
            </a:r>
          </a:p>
          <a:p>
            <a:pPr lvl="1">
              <a:lnSpc>
                <a:spcPct val="90000"/>
              </a:lnSpc>
              <a:spcBef>
                <a:spcPts val="0"/>
              </a:spcBef>
              <a:spcAft>
                <a:spcPts val="1200"/>
              </a:spcAft>
            </a:pPr>
            <a:endParaRPr lang="en-ZA" dirty="0">
              <a:solidFill>
                <a:schemeClr val="accent2">
                  <a:lumMod val="75000"/>
                </a:schemeClr>
              </a:solidFill>
              <a:cs typeface="Arial" pitchFamily="34" charset="0"/>
            </a:endParaRPr>
          </a:p>
          <a:p>
            <a:pPr>
              <a:lnSpc>
                <a:spcPct val="90000"/>
              </a:lnSpc>
              <a:spcBef>
                <a:spcPts val="0"/>
              </a:spcBef>
              <a:spcAft>
                <a:spcPts val="1200"/>
              </a:spcAft>
            </a:pPr>
            <a:r>
              <a:rPr lang="en-US" sz="2000" smtClean="0">
                <a:solidFill>
                  <a:schemeClr val="accent2">
                    <a:lumMod val="75000"/>
                  </a:schemeClr>
                </a:solidFill>
                <a:cs typeface="Arial" pitchFamily="34" charset="0"/>
              </a:rPr>
              <a:t>Collection </a:t>
            </a:r>
            <a:r>
              <a:rPr lang="en-US" sz="2000">
                <a:solidFill>
                  <a:schemeClr val="accent2">
                    <a:lumMod val="75000"/>
                  </a:schemeClr>
                </a:solidFill>
                <a:cs typeface="Arial" pitchFamily="34" charset="0"/>
              </a:rPr>
              <a:t>of </a:t>
            </a:r>
            <a:r>
              <a:rPr lang="en-US" sz="2000" smtClean="0">
                <a:solidFill>
                  <a:schemeClr val="accent2">
                    <a:lumMod val="75000"/>
                  </a:schemeClr>
                </a:solidFill>
                <a:cs typeface="Arial" pitchFamily="34" charset="0"/>
              </a:rPr>
              <a:t>PICkit3, motor </a:t>
            </a:r>
            <a:r>
              <a:rPr lang="en-US" sz="2000">
                <a:solidFill>
                  <a:schemeClr val="accent2">
                    <a:lumMod val="75000"/>
                  </a:schemeClr>
                </a:solidFill>
                <a:cs typeface="Arial" pitchFamily="34" charset="0"/>
              </a:rPr>
              <a:t>&amp; </a:t>
            </a:r>
            <a:r>
              <a:rPr lang="en-US" sz="2000" smtClean="0">
                <a:solidFill>
                  <a:schemeClr val="accent2">
                    <a:lumMod val="75000"/>
                  </a:schemeClr>
                </a:solidFill>
                <a:cs typeface="Arial" pitchFamily="34" charset="0"/>
              </a:rPr>
              <a:t>sponsored components</a:t>
            </a:r>
            <a:endParaRPr lang="en-US" sz="2000" dirty="0">
              <a:solidFill>
                <a:schemeClr val="accent2">
                  <a:lumMod val="75000"/>
                </a:schemeClr>
              </a:solidFill>
              <a:cs typeface="Arial" pitchFamily="34" charset="0"/>
            </a:endParaRPr>
          </a:p>
          <a:p>
            <a:pPr lvl="1">
              <a:lnSpc>
                <a:spcPct val="90000"/>
              </a:lnSpc>
              <a:spcBef>
                <a:spcPts val="0"/>
              </a:spcBef>
              <a:spcAft>
                <a:spcPts val="1200"/>
              </a:spcAft>
            </a:pPr>
            <a:r>
              <a:rPr lang="en-US" sz="1800" smtClean="0">
                <a:solidFill>
                  <a:schemeClr val="accent2">
                    <a:lumMod val="75000"/>
                  </a:schemeClr>
                </a:solidFill>
                <a:cs typeface="Arial" pitchFamily="34" charset="0"/>
              </a:rPr>
              <a:t>Refer to ClickUp page for date and time </a:t>
            </a:r>
            <a:endParaRPr lang="en-US" sz="1800" dirty="0">
              <a:solidFill>
                <a:schemeClr val="accent2">
                  <a:lumMod val="75000"/>
                </a:schemeClr>
              </a:solidFill>
              <a:cs typeface="Arial" pitchFamily="34" charset="0"/>
            </a:endParaRPr>
          </a:p>
          <a:p>
            <a:pPr lvl="1">
              <a:lnSpc>
                <a:spcPct val="90000"/>
              </a:lnSpc>
              <a:spcBef>
                <a:spcPts val="0"/>
              </a:spcBef>
              <a:spcAft>
                <a:spcPts val="1200"/>
              </a:spcAft>
            </a:pPr>
            <a:r>
              <a:rPr lang="en-US" sz="1800" smtClean="0">
                <a:solidFill>
                  <a:schemeClr val="accent2">
                    <a:lumMod val="75000"/>
                  </a:schemeClr>
                </a:solidFill>
                <a:cs typeface="Arial" pitchFamily="34" charset="0"/>
              </a:rPr>
              <a:t>Must </a:t>
            </a:r>
            <a:r>
              <a:rPr lang="en-US" sz="1800" dirty="0">
                <a:solidFill>
                  <a:schemeClr val="accent2">
                    <a:lumMod val="75000"/>
                  </a:schemeClr>
                </a:solidFill>
                <a:cs typeface="Arial" pitchFamily="34" charset="0"/>
              </a:rPr>
              <a:t>be registered for </a:t>
            </a:r>
            <a:r>
              <a:rPr lang="en-US" sz="1800">
                <a:solidFill>
                  <a:schemeClr val="accent2">
                    <a:lumMod val="75000"/>
                  </a:schemeClr>
                </a:solidFill>
                <a:cs typeface="Arial" pitchFamily="34" charset="0"/>
              </a:rPr>
              <a:t>the </a:t>
            </a:r>
            <a:r>
              <a:rPr lang="en-US" sz="1800" smtClean="0">
                <a:solidFill>
                  <a:schemeClr val="accent2">
                    <a:lumMod val="75000"/>
                  </a:schemeClr>
                </a:solidFill>
                <a:cs typeface="Arial" pitchFamily="34" charset="0"/>
              </a:rPr>
              <a:t>module</a:t>
            </a:r>
          </a:p>
          <a:p>
            <a:pPr lvl="1">
              <a:lnSpc>
                <a:spcPct val="90000"/>
              </a:lnSpc>
              <a:spcBef>
                <a:spcPts val="0"/>
              </a:spcBef>
              <a:spcAft>
                <a:spcPts val="1200"/>
              </a:spcAft>
            </a:pPr>
            <a:r>
              <a:rPr lang="en-US" sz="1800">
                <a:solidFill>
                  <a:srgbClr val="C00000"/>
                </a:solidFill>
                <a:cs typeface="Arial" pitchFamily="34" charset="0"/>
              </a:rPr>
              <a:t>Bring along anti-static packaging for the samples (e.g. a piece of </a:t>
            </a:r>
            <a:r>
              <a:rPr lang="en-US" sz="1800" smtClean="0">
                <a:solidFill>
                  <a:srgbClr val="C00000"/>
                </a:solidFill>
                <a:cs typeface="Arial" pitchFamily="34" charset="0"/>
              </a:rPr>
              <a:t>polystyrene </a:t>
            </a:r>
            <a:r>
              <a:rPr lang="en-US" sz="1800">
                <a:solidFill>
                  <a:srgbClr val="C00000"/>
                </a:solidFill>
                <a:cs typeface="Arial" pitchFamily="34" charset="0"/>
              </a:rPr>
              <a:t>covered with foil)</a:t>
            </a:r>
            <a:endParaRPr lang="en-US" sz="1800" dirty="0">
              <a:solidFill>
                <a:srgbClr val="C00000"/>
              </a:solidFill>
              <a:cs typeface="Arial" pitchFamily="34" charset="0"/>
            </a:endParaRPr>
          </a:p>
          <a:p>
            <a:pPr>
              <a:spcBef>
                <a:spcPts val="0"/>
              </a:spcBef>
              <a:spcAft>
                <a:spcPts val="1200"/>
              </a:spcAft>
            </a:pPr>
            <a:endParaRPr lang="en-ZA" sz="2000" dirty="0"/>
          </a:p>
        </p:txBody>
      </p:sp>
    </p:spTree>
    <p:extLst>
      <p:ext uri="{BB962C8B-B14F-4D97-AF65-F5344CB8AC3E}">
        <p14:creationId xmlns:p14="http://schemas.microsoft.com/office/powerpoint/2010/main" val="1271478823"/>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ZA" sz="2800" dirty="0" smtClean="0"/>
              <a:t>Timing diagrams to show sequence of events on lines, buses and inside registers</a:t>
            </a:r>
            <a:endParaRPr lang="en-ZA" sz="2800" dirty="0"/>
          </a:p>
        </p:txBody>
      </p:sp>
      <p:sp>
        <p:nvSpPr>
          <p:cNvPr id="3" name="Content Placeholder 2"/>
          <p:cNvSpPr>
            <a:spLocks noGrp="1"/>
          </p:cNvSpPr>
          <p:nvPr>
            <p:ph idx="1"/>
          </p:nvPr>
        </p:nvSpPr>
        <p:spPr>
          <a:xfrm>
            <a:off x="533400" y="3194328"/>
            <a:ext cx="7772400" cy="3343632"/>
          </a:xfrm>
        </p:spPr>
        <p:txBody>
          <a:bodyPr/>
          <a:lstStyle/>
          <a:p>
            <a:pPr>
              <a:lnSpc>
                <a:spcPct val="114000"/>
              </a:lnSpc>
              <a:spcBef>
                <a:spcPts val="600"/>
              </a:spcBef>
            </a:pPr>
            <a:r>
              <a:rPr lang="en-ZA" sz="2000" dirty="0" smtClean="0">
                <a:solidFill>
                  <a:srgbClr val="002060"/>
                </a:solidFill>
              </a:rPr>
              <a:t>T-state = 1 clock cycle = T</a:t>
            </a:r>
          </a:p>
          <a:p>
            <a:pPr>
              <a:lnSpc>
                <a:spcPct val="114000"/>
              </a:lnSpc>
              <a:spcBef>
                <a:spcPts val="600"/>
              </a:spcBef>
            </a:pPr>
            <a:r>
              <a:rPr lang="en-ZA" sz="2000" dirty="0" smtClean="0">
                <a:solidFill>
                  <a:srgbClr val="002060"/>
                </a:solidFill>
              </a:rPr>
              <a:t>Machine cycle = number of clock cycles required to complete a basic operation (e.g. fetch, read or write) x T</a:t>
            </a:r>
          </a:p>
          <a:p>
            <a:pPr>
              <a:lnSpc>
                <a:spcPct val="114000"/>
              </a:lnSpc>
              <a:spcBef>
                <a:spcPts val="600"/>
              </a:spcBef>
            </a:pPr>
            <a:r>
              <a:rPr lang="en-ZA" sz="2000" dirty="0" smtClean="0">
                <a:solidFill>
                  <a:srgbClr val="002060"/>
                </a:solidFill>
              </a:rPr>
              <a:t>Instruction cycle = number of clock cycles required to complete </a:t>
            </a:r>
          </a:p>
          <a:p>
            <a:pPr>
              <a:lnSpc>
                <a:spcPct val="114000"/>
              </a:lnSpc>
              <a:spcBef>
                <a:spcPts val="600"/>
              </a:spcBef>
            </a:pPr>
            <a:r>
              <a:rPr lang="en-ZA" sz="2000" dirty="0" smtClean="0">
                <a:solidFill>
                  <a:srgbClr val="002060"/>
                </a:solidFill>
              </a:rPr>
              <a:t>an instruction x T</a:t>
            </a:r>
          </a:p>
          <a:p>
            <a:pPr>
              <a:lnSpc>
                <a:spcPct val="114000"/>
              </a:lnSpc>
              <a:spcBef>
                <a:spcPts val="600"/>
              </a:spcBef>
            </a:pPr>
            <a:endParaRPr lang="en-ZA" sz="2000" dirty="0">
              <a:solidFill>
                <a:srgbClr val="002060"/>
              </a:solidFill>
            </a:endParaRPr>
          </a:p>
          <a:p>
            <a:pPr>
              <a:lnSpc>
                <a:spcPct val="114000"/>
              </a:lnSpc>
              <a:spcBef>
                <a:spcPts val="600"/>
              </a:spcBef>
            </a:pPr>
            <a:r>
              <a:rPr lang="en-ZA" sz="2000" dirty="0" smtClean="0">
                <a:solidFill>
                  <a:srgbClr val="002060"/>
                </a:solidFill>
              </a:rPr>
              <a:t>Timing diagrams are used to show the </a:t>
            </a:r>
            <a:r>
              <a:rPr lang="en-ZA" sz="2000" u="sng" dirty="0" smtClean="0">
                <a:solidFill>
                  <a:srgbClr val="002060"/>
                </a:solidFill>
              </a:rPr>
              <a:t>chronological sequence of events or signals </a:t>
            </a:r>
            <a:r>
              <a:rPr lang="en-ZA" sz="2000" dirty="0" smtClean="0">
                <a:solidFill>
                  <a:srgbClr val="002060"/>
                </a:solidFill>
              </a:rPr>
              <a:t>in a digital system</a:t>
            </a:r>
          </a:p>
        </p:txBody>
      </p:sp>
      <p:pic>
        <p:nvPicPr>
          <p:cNvPr id="716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1720" y="1537360"/>
            <a:ext cx="4886325" cy="1647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41419325"/>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857500"/>
            <a:ext cx="7772400" cy="1143000"/>
          </a:xfrm>
        </p:spPr>
        <p:txBody>
          <a:bodyPr/>
          <a:lstStyle/>
          <a:p>
            <a:r>
              <a:rPr lang="en-ZA" sz="4000" smtClean="0">
                <a:solidFill>
                  <a:srgbClr val="0070C0"/>
                </a:solidFill>
              </a:rPr>
              <a:t>INSTRUCTIONS</a:t>
            </a:r>
            <a:endParaRPr lang="en-ZA" sz="4000">
              <a:solidFill>
                <a:srgbClr val="0070C0"/>
              </a:solidFill>
            </a:endParaRPr>
          </a:p>
        </p:txBody>
      </p:sp>
    </p:spTree>
    <p:extLst>
      <p:ext uri="{BB962C8B-B14F-4D97-AF65-F5344CB8AC3E}">
        <p14:creationId xmlns:p14="http://schemas.microsoft.com/office/powerpoint/2010/main" val="1133953073"/>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pPr eaLnBrk="1" hangingPunct="1"/>
            <a:r>
              <a:rPr lang="en-ZA" dirty="0" smtClean="0"/>
              <a:t>Architecture: Instruction set</a:t>
            </a:r>
            <a:endParaRPr lang="en-GB" dirty="0" smtClean="0"/>
          </a:p>
        </p:txBody>
      </p:sp>
      <p:sp>
        <p:nvSpPr>
          <p:cNvPr id="5123" name="Rectangle 3"/>
          <p:cNvSpPr>
            <a:spLocks noGrp="1" noChangeArrowheads="1"/>
          </p:cNvSpPr>
          <p:nvPr>
            <p:ph idx="1"/>
          </p:nvPr>
        </p:nvSpPr>
        <p:spPr>
          <a:xfrm>
            <a:off x="478536" y="1972056"/>
            <a:ext cx="7772400" cy="4114800"/>
          </a:xfrm>
        </p:spPr>
        <p:txBody>
          <a:bodyPr/>
          <a:lstStyle/>
          <a:p>
            <a:pPr marL="533400" indent="-533400" eaLnBrk="1" hangingPunct="1">
              <a:buFont typeface="Wingdings" pitchFamily="2" charset="2"/>
              <a:buNone/>
              <a:defRPr/>
            </a:pPr>
            <a:r>
              <a:rPr lang="en-ZA" dirty="0" smtClean="0">
                <a:solidFill>
                  <a:srgbClr val="002060"/>
                </a:solidFill>
                <a:cs typeface="Times New Roman" pitchFamily="18" charset="0"/>
              </a:rPr>
              <a:t>RISC</a:t>
            </a:r>
          </a:p>
          <a:p>
            <a:pPr marL="533400" indent="-533400" eaLnBrk="1" hangingPunct="1">
              <a:defRPr/>
            </a:pPr>
            <a:r>
              <a:rPr lang="en-ZA" b="1" dirty="0" smtClean="0">
                <a:solidFill>
                  <a:srgbClr val="FF0000"/>
                </a:solidFill>
              </a:rPr>
              <a:t>r</a:t>
            </a:r>
            <a:r>
              <a:rPr lang="en-ZA" dirty="0" smtClean="0">
                <a:solidFill>
                  <a:srgbClr val="002060"/>
                </a:solidFill>
              </a:rPr>
              <a:t>educed</a:t>
            </a:r>
            <a:r>
              <a:rPr lang="en-ZA" dirty="0" smtClean="0"/>
              <a:t> </a:t>
            </a:r>
            <a:r>
              <a:rPr lang="en-ZA" b="1" dirty="0" smtClean="0">
                <a:solidFill>
                  <a:srgbClr val="FF0000"/>
                </a:solidFill>
              </a:rPr>
              <a:t>i</a:t>
            </a:r>
            <a:r>
              <a:rPr lang="en-ZA" dirty="0" smtClean="0">
                <a:solidFill>
                  <a:srgbClr val="002060"/>
                </a:solidFill>
              </a:rPr>
              <a:t>nstruction</a:t>
            </a:r>
            <a:r>
              <a:rPr lang="en-ZA" dirty="0" smtClean="0"/>
              <a:t> </a:t>
            </a:r>
            <a:r>
              <a:rPr lang="en-ZA" b="1" dirty="0" smtClean="0">
                <a:solidFill>
                  <a:srgbClr val="FF0000"/>
                </a:solidFill>
              </a:rPr>
              <a:t>s</a:t>
            </a:r>
            <a:r>
              <a:rPr lang="en-ZA" dirty="0" smtClean="0">
                <a:solidFill>
                  <a:srgbClr val="002060"/>
                </a:solidFill>
              </a:rPr>
              <a:t>et</a:t>
            </a:r>
            <a:r>
              <a:rPr lang="en-ZA" dirty="0" smtClean="0"/>
              <a:t> </a:t>
            </a:r>
            <a:r>
              <a:rPr lang="en-ZA" b="1" dirty="0" smtClean="0">
                <a:solidFill>
                  <a:srgbClr val="FF0000"/>
                </a:solidFill>
              </a:rPr>
              <a:t>c</a:t>
            </a:r>
            <a:r>
              <a:rPr lang="en-ZA" dirty="0" smtClean="0">
                <a:solidFill>
                  <a:srgbClr val="002060"/>
                </a:solidFill>
              </a:rPr>
              <a:t>omputer</a:t>
            </a:r>
          </a:p>
          <a:p>
            <a:pPr marL="533400" indent="-533400" eaLnBrk="1" hangingPunct="1">
              <a:defRPr/>
            </a:pPr>
            <a:r>
              <a:rPr lang="en-ZA" dirty="0" smtClean="0">
                <a:solidFill>
                  <a:srgbClr val="002060"/>
                </a:solidFill>
              </a:rPr>
              <a:t>simplified instructions which "do less" may still provide for higher performance if this simplicity can be utilized to make instructions execute very fast</a:t>
            </a:r>
          </a:p>
          <a:p>
            <a:pPr marL="533400" indent="-533400" eaLnBrk="1" hangingPunct="1">
              <a:defRPr/>
            </a:pPr>
            <a:r>
              <a:rPr lang="en-ZA" dirty="0" smtClean="0">
                <a:solidFill>
                  <a:srgbClr val="002060"/>
                </a:solidFill>
              </a:rPr>
              <a:t>PICs are RISK machines</a:t>
            </a:r>
          </a:p>
          <a:p>
            <a:pPr marL="0" indent="0" eaLnBrk="1" hangingPunct="1">
              <a:buFont typeface="Wingdings" pitchFamily="2" charset="2"/>
              <a:buNone/>
              <a:defRPr/>
            </a:pPr>
            <a:endParaRPr lang="en-ZA" dirty="0" smtClean="0">
              <a:solidFill>
                <a:srgbClr val="002060"/>
              </a:solidFill>
            </a:endParaRPr>
          </a:p>
          <a:p>
            <a:pPr marL="0" indent="0" eaLnBrk="1" hangingPunct="1">
              <a:buFont typeface="Wingdings" pitchFamily="2" charset="2"/>
              <a:buNone/>
              <a:defRPr/>
            </a:pPr>
            <a:r>
              <a:rPr lang="en-ZA" dirty="0" err="1" smtClean="0">
                <a:solidFill>
                  <a:srgbClr val="002060"/>
                </a:solidFill>
              </a:rPr>
              <a:t>vs</a:t>
            </a:r>
            <a:r>
              <a:rPr lang="en-ZA" dirty="0" smtClean="0">
                <a:solidFill>
                  <a:srgbClr val="002060"/>
                </a:solidFill>
              </a:rPr>
              <a:t> </a:t>
            </a:r>
            <a:r>
              <a:rPr lang="en-ZA" dirty="0" err="1" smtClean="0">
                <a:solidFill>
                  <a:srgbClr val="002060"/>
                </a:solidFill>
              </a:rPr>
              <a:t>CISC</a:t>
            </a:r>
            <a:r>
              <a:rPr lang="en-ZA" dirty="0" smtClean="0">
                <a:solidFill>
                  <a:srgbClr val="002060"/>
                </a:solidFill>
              </a:rPr>
              <a:t> (</a:t>
            </a:r>
            <a:r>
              <a:rPr lang="en-ZA" dirty="0" smtClean="0">
                <a:solidFill>
                  <a:srgbClr val="FF0000"/>
                </a:solidFill>
              </a:rPr>
              <a:t>c</a:t>
            </a:r>
            <a:r>
              <a:rPr lang="en-ZA" dirty="0" smtClean="0">
                <a:solidFill>
                  <a:srgbClr val="002060"/>
                </a:solidFill>
              </a:rPr>
              <a:t>omplex </a:t>
            </a:r>
            <a:r>
              <a:rPr lang="en-ZA" dirty="0" smtClean="0">
                <a:solidFill>
                  <a:srgbClr val="FF0000"/>
                </a:solidFill>
              </a:rPr>
              <a:t>i</a:t>
            </a:r>
            <a:r>
              <a:rPr lang="en-ZA" dirty="0" smtClean="0">
                <a:solidFill>
                  <a:srgbClr val="002060"/>
                </a:solidFill>
              </a:rPr>
              <a:t>nstruction </a:t>
            </a:r>
            <a:r>
              <a:rPr lang="en-ZA" dirty="0" smtClean="0">
                <a:solidFill>
                  <a:srgbClr val="FF0000"/>
                </a:solidFill>
              </a:rPr>
              <a:t>s</a:t>
            </a:r>
            <a:r>
              <a:rPr lang="en-ZA" dirty="0" smtClean="0">
                <a:solidFill>
                  <a:srgbClr val="002060"/>
                </a:solidFill>
              </a:rPr>
              <a:t>et </a:t>
            </a:r>
            <a:r>
              <a:rPr lang="en-ZA" dirty="0" smtClean="0">
                <a:solidFill>
                  <a:srgbClr val="FF0000"/>
                </a:solidFill>
              </a:rPr>
              <a:t>c</a:t>
            </a:r>
            <a:r>
              <a:rPr lang="en-ZA" dirty="0" smtClean="0">
                <a:solidFill>
                  <a:srgbClr val="002060"/>
                </a:solidFill>
              </a:rPr>
              <a:t>omputer…)</a:t>
            </a:r>
          </a:p>
          <a:p>
            <a:pPr marL="533400" indent="-533400" eaLnBrk="1" hangingPunct="1">
              <a:defRPr/>
            </a:pPr>
            <a:endParaRPr lang="en-GB" dirty="0" smtClean="0"/>
          </a:p>
        </p:txBody>
      </p:sp>
    </p:spTree>
    <p:extLst>
      <p:ext uri="{BB962C8B-B14F-4D97-AF65-F5344CB8AC3E}">
        <p14:creationId xmlns:p14="http://schemas.microsoft.com/office/powerpoint/2010/main" val="3702961305"/>
      </p:ext>
    </p:extLst>
  </p:cSld>
  <p:clrMapOvr>
    <a:masterClrMapping/>
  </p:clrMapOvr>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ZA" dirty="0" smtClean="0"/>
              <a:t>Architecture: execution of instructions</a:t>
            </a:r>
            <a:endParaRPr lang="en-ZA" dirty="0"/>
          </a:p>
        </p:txBody>
      </p:sp>
      <p:sp>
        <p:nvSpPr>
          <p:cNvPr id="3" name="Content Placeholder 2"/>
          <p:cNvSpPr>
            <a:spLocks noGrp="1"/>
          </p:cNvSpPr>
          <p:nvPr>
            <p:ph idx="1"/>
          </p:nvPr>
        </p:nvSpPr>
        <p:spPr/>
        <p:txBody>
          <a:bodyPr/>
          <a:lstStyle/>
          <a:p>
            <a:pPr marL="0" indent="0">
              <a:lnSpc>
                <a:spcPct val="114000"/>
              </a:lnSpc>
              <a:spcBef>
                <a:spcPts val="600"/>
              </a:spcBef>
              <a:buNone/>
            </a:pPr>
            <a:r>
              <a:rPr lang="en-ZA" sz="2400" dirty="0">
                <a:solidFill>
                  <a:schemeClr val="accent2">
                    <a:lumMod val="50000"/>
                  </a:schemeClr>
                </a:solidFill>
              </a:rPr>
              <a:t>Fetch-execute cycle</a:t>
            </a:r>
            <a:endParaRPr lang="en-ZA" sz="2400" dirty="0" smtClean="0">
              <a:solidFill>
                <a:schemeClr val="accent2">
                  <a:lumMod val="50000"/>
                </a:schemeClr>
              </a:solidFill>
            </a:endParaRPr>
          </a:p>
          <a:p>
            <a:pPr marL="514350" indent="-514350">
              <a:lnSpc>
                <a:spcPct val="114000"/>
              </a:lnSpc>
              <a:spcBef>
                <a:spcPts val="600"/>
              </a:spcBef>
              <a:buFont typeface="+mj-lt"/>
              <a:buAutoNum type="arabicPeriod"/>
            </a:pPr>
            <a:r>
              <a:rPr lang="en-ZA" sz="2000" dirty="0" smtClean="0">
                <a:solidFill>
                  <a:srgbClr val="0070C0"/>
                </a:solidFill>
              </a:rPr>
              <a:t>Fetch</a:t>
            </a:r>
            <a:r>
              <a:rPr lang="en-ZA" sz="2000" dirty="0" smtClean="0"/>
              <a:t> </a:t>
            </a:r>
            <a:r>
              <a:rPr lang="en-ZA" sz="2000" dirty="0" smtClean="0">
                <a:solidFill>
                  <a:srgbClr val="002060"/>
                </a:solidFill>
              </a:rPr>
              <a:t>operator code (</a:t>
            </a:r>
            <a:r>
              <a:rPr lang="en-ZA" sz="2000" dirty="0" smtClean="0">
                <a:solidFill>
                  <a:srgbClr val="0070C0"/>
                </a:solidFill>
              </a:rPr>
              <a:t>instruction</a:t>
            </a:r>
            <a:r>
              <a:rPr lang="en-ZA" sz="2000" dirty="0" smtClean="0">
                <a:solidFill>
                  <a:srgbClr val="002060"/>
                </a:solidFill>
              </a:rPr>
              <a:t>) from memory &amp; store in instruction register</a:t>
            </a:r>
          </a:p>
          <a:p>
            <a:pPr marL="514350" indent="-514350">
              <a:lnSpc>
                <a:spcPct val="114000"/>
              </a:lnSpc>
              <a:spcBef>
                <a:spcPts val="600"/>
              </a:spcBef>
              <a:buFont typeface="+mj-lt"/>
              <a:buAutoNum type="arabicPeriod"/>
            </a:pPr>
            <a:r>
              <a:rPr lang="en-ZA" sz="2000" dirty="0" smtClean="0">
                <a:solidFill>
                  <a:srgbClr val="0070C0"/>
                </a:solidFill>
              </a:rPr>
              <a:t>Decode</a:t>
            </a:r>
            <a:r>
              <a:rPr lang="en-ZA" sz="2000" dirty="0" smtClean="0"/>
              <a:t> </a:t>
            </a:r>
            <a:r>
              <a:rPr lang="en-ZA" sz="2000" dirty="0" smtClean="0">
                <a:solidFill>
                  <a:srgbClr val="002060"/>
                </a:solidFill>
              </a:rPr>
              <a:t>instruction in instruction decoder</a:t>
            </a:r>
          </a:p>
          <a:p>
            <a:pPr marL="514350" indent="-514350">
              <a:lnSpc>
                <a:spcPct val="114000"/>
              </a:lnSpc>
              <a:spcBef>
                <a:spcPts val="600"/>
              </a:spcBef>
              <a:buFont typeface="+mj-lt"/>
              <a:buAutoNum type="arabicPeriod"/>
            </a:pPr>
            <a:r>
              <a:rPr lang="en-ZA" sz="2000" dirty="0" smtClean="0">
                <a:solidFill>
                  <a:srgbClr val="0070C0"/>
                </a:solidFill>
              </a:rPr>
              <a:t>Fetch</a:t>
            </a:r>
            <a:r>
              <a:rPr lang="en-ZA" sz="2000" dirty="0" smtClean="0"/>
              <a:t> </a:t>
            </a:r>
            <a:r>
              <a:rPr lang="en-ZA" sz="2000" dirty="0" smtClean="0">
                <a:solidFill>
                  <a:srgbClr val="002060"/>
                </a:solidFill>
              </a:rPr>
              <a:t>further</a:t>
            </a:r>
            <a:r>
              <a:rPr lang="en-ZA" sz="2000" dirty="0" smtClean="0"/>
              <a:t> </a:t>
            </a:r>
            <a:r>
              <a:rPr lang="en-ZA" sz="2000" dirty="0" smtClean="0">
                <a:solidFill>
                  <a:srgbClr val="0070C0"/>
                </a:solidFill>
              </a:rPr>
              <a:t>data</a:t>
            </a:r>
            <a:r>
              <a:rPr lang="en-ZA" sz="2000" dirty="0" smtClean="0"/>
              <a:t> </a:t>
            </a:r>
            <a:r>
              <a:rPr lang="en-ZA" sz="2000" dirty="0" smtClean="0">
                <a:solidFill>
                  <a:srgbClr val="002060"/>
                </a:solidFill>
              </a:rPr>
              <a:t>if required</a:t>
            </a:r>
          </a:p>
          <a:p>
            <a:pPr marL="514350" indent="-514350">
              <a:lnSpc>
                <a:spcPct val="114000"/>
              </a:lnSpc>
              <a:spcBef>
                <a:spcPts val="600"/>
              </a:spcBef>
              <a:buFont typeface="+mj-lt"/>
              <a:buAutoNum type="arabicPeriod"/>
            </a:pPr>
            <a:r>
              <a:rPr lang="en-ZA" sz="2000" dirty="0" smtClean="0">
                <a:solidFill>
                  <a:srgbClr val="0070C0"/>
                </a:solidFill>
              </a:rPr>
              <a:t>Execute</a:t>
            </a:r>
            <a:r>
              <a:rPr lang="en-ZA" sz="2000" dirty="0" smtClean="0"/>
              <a:t> </a:t>
            </a:r>
            <a:r>
              <a:rPr lang="en-ZA" sz="2000" dirty="0" smtClean="0">
                <a:solidFill>
                  <a:srgbClr val="002060"/>
                </a:solidFill>
              </a:rPr>
              <a:t>the instruction</a:t>
            </a:r>
          </a:p>
          <a:p>
            <a:pPr marL="514350" indent="-514350">
              <a:lnSpc>
                <a:spcPct val="114000"/>
              </a:lnSpc>
              <a:spcBef>
                <a:spcPts val="600"/>
              </a:spcBef>
              <a:buFont typeface="+mj-lt"/>
              <a:buAutoNum type="arabicPeriod"/>
            </a:pPr>
            <a:r>
              <a:rPr lang="en-ZA" sz="2000" dirty="0" err="1" smtClean="0">
                <a:solidFill>
                  <a:srgbClr val="002060"/>
                </a:solidFill>
              </a:rPr>
              <a:t>Goto</a:t>
            </a:r>
            <a:r>
              <a:rPr lang="en-ZA" sz="2000" dirty="0" smtClean="0">
                <a:solidFill>
                  <a:srgbClr val="002060"/>
                </a:solidFill>
              </a:rPr>
              <a:t> 1.</a:t>
            </a:r>
          </a:p>
          <a:p>
            <a:endParaRPr lang="en-ZA" dirty="0"/>
          </a:p>
        </p:txBody>
      </p:sp>
    </p:spTree>
    <p:extLst>
      <p:ext uri="{BB962C8B-B14F-4D97-AF65-F5344CB8AC3E}">
        <p14:creationId xmlns:p14="http://schemas.microsoft.com/office/powerpoint/2010/main" val="2703260044"/>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ZA" smtClean="0"/>
              <a:t>READY TO GO…</a:t>
            </a:r>
            <a:endParaRPr lang="en-ZA"/>
          </a:p>
        </p:txBody>
      </p:sp>
    </p:spTree>
    <p:extLst>
      <p:ext uri="{BB962C8B-B14F-4D97-AF65-F5344CB8AC3E}">
        <p14:creationId xmlns:p14="http://schemas.microsoft.com/office/powerpoint/2010/main" val="405322061"/>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pPr eaLnBrk="1" hangingPunct="1"/>
            <a:r>
              <a:rPr lang="en-ZA" smtClean="0"/>
              <a:t>Flashing an LED = “Hello World”</a:t>
            </a:r>
            <a:endParaRPr lang="en-GB" smtClean="0"/>
          </a:p>
        </p:txBody>
      </p:sp>
      <p:sp>
        <p:nvSpPr>
          <p:cNvPr id="6147" name="Rectangle 3"/>
          <p:cNvSpPr>
            <a:spLocks noGrp="1" noChangeArrowheads="1"/>
          </p:cNvSpPr>
          <p:nvPr>
            <p:ph idx="1"/>
          </p:nvPr>
        </p:nvSpPr>
        <p:spPr/>
        <p:txBody>
          <a:bodyPr/>
          <a:lstStyle/>
          <a:p>
            <a:pPr marL="533400" indent="-533400" eaLnBrk="1" hangingPunct="1"/>
            <a:r>
              <a:rPr lang="en-ZA" smtClean="0">
                <a:solidFill>
                  <a:srgbClr val="002060"/>
                </a:solidFill>
              </a:rPr>
              <a:t>What do we need?</a:t>
            </a:r>
          </a:p>
          <a:p>
            <a:pPr marL="914400" lvl="1" indent="-457200" eaLnBrk="1" hangingPunct="1"/>
            <a:r>
              <a:rPr lang="en-ZA" smtClean="0">
                <a:solidFill>
                  <a:srgbClr val="002060"/>
                </a:solidFill>
              </a:rPr>
              <a:t>power to power the </a:t>
            </a:r>
            <a:r>
              <a:rPr lang="el-GR" smtClean="0">
                <a:solidFill>
                  <a:srgbClr val="002060"/>
                </a:solidFill>
                <a:cs typeface="Tahoma" pitchFamily="34" charset="0"/>
              </a:rPr>
              <a:t>μ</a:t>
            </a:r>
            <a:endParaRPr lang="en-US" smtClean="0">
              <a:solidFill>
                <a:srgbClr val="002060"/>
              </a:solidFill>
              <a:cs typeface="Tahoma" pitchFamily="34" charset="0"/>
            </a:endParaRPr>
          </a:p>
          <a:p>
            <a:pPr marL="914400" lvl="1" indent="-457200" eaLnBrk="1" hangingPunct="1"/>
            <a:r>
              <a:rPr lang="en-US" smtClean="0">
                <a:solidFill>
                  <a:srgbClr val="002060"/>
                </a:solidFill>
                <a:cs typeface="Tahoma" pitchFamily="34" charset="0"/>
              </a:rPr>
              <a:t>clock source required for processing</a:t>
            </a:r>
          </a:p>
          <a:p>
            <a:pPr marL="914400" lvl="1" indent="-457200" eaLnBrk="1" hangingPunct="1"/>
            <a:r>
              <a:rPr lang="en-US" smtClean="0">
                <a:solidFill>
                  <a:srgbClr val="002060"/>
                </a:solidFill>
                <a:cs typeface="Tahoma" pitchFamily="34" charset="0"/>
              </a:rPr>
              <a:t>code to tell the PIC what to do</a:t>
            </a:r>
          </a:p>
          <a:p>
            <a:pPr marL="914400" lvl="1" indent="-457200" eaLnBrk="1" hangingPunct="1"/>
            <a:r>
              <a:rPr lang="en-US" smtClean="0">
                <a:solidFill>
                  <a:srgbClr val="002060"/>
                </a:solidFill>
                <a:cs typeface="Tahoma" pitchFamily="34" charset="0"/>
              </a:rPr>
              <a:t>LED and resistor to limit current through LED</a:t>
            </a:r>
          </a:p>
          <a:p>
            <a:pPr marL="1295400" lvl="2" indent="-381000" eaLnBrk="1" hangingPunct="1"/>
            <a:r>
              <a:rPr lang="en-US" smtClean="0">
                <a:solidFill>
                  <a:srgbClr val="002060"/>
                </a:solidFill>
                <a:cs typeface="Tahoma" pitchFamily="34" charset="0"/>
              </a:rPr>
              <a:t>port pins can source/sink 25 mA but it is better design practice to use a resistor</a:t>
            </a:r>
            <a:endParaRPr lang="el-GR" smtClean="0">
              <a:solidFill>
                <a:srgbClr val="002060"/>
              </a:solidFill>
              <a:cs typeface="Tahoma" pitchFamily="34" charset="0"/>
            </a:endParaRPr>
          </a:p>
        </p:txBody>
      </p:sp>
    </p:spTree>
    <p:extLst>
      <p:ext uri="{BB962C8B-B14F-4D97-AF65-F5344CB8AC3E}">
        <p14:creationId xmlns:p14="http://schemas.microsoft.com/office/powerpoint/2010/main" val="415596796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6147">
                                            <p:txEl>
                                              <p:pRg st="0" end="0"/>
                                            </p:txEl>
                                          </p:spTgt>
                                        </p:tgtEl>
                                        <p:attrNameLst>
                                          <p:attrName>style.visibility</p:attrName>
                                        </p:attrNameLst>
                                      </p:cBhvr>
                                      <p:to>
                                        <p:strVal val="visible"/>
                                      </p:to>
                                    </p:set>
                                    <p:anim calcmode="lin" valueType="num">
                                      <p:cBhvr additive="base">
                                        <p:cTn id="7" dur="500" fill="hold"/>
                                        <p:tgtEl>
                                          <p:spTgt spid="6147">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6147">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6147">
                                            <p:txEl>
                                              <p:pRg st="1" end="1"/>
                                            </p:txEl>
                                          </p:spTgt>
                                        </p:tgtEl>
                                        <p:attrNameLst>
                                          <p:attrName>style.visibility</p:attrName>
                                        </p:attrNameLst>
                                      </p:cBhvr>
                                      <p:to>
                                        <p:strVal val="visible"/>
                                      </p:to>
                                    </p:set>
                                    <p:anim calcmode="lin" valueType="num">
                                      <p:cBhvr additive="base">
                                        <p:cTn id="13" dur="500" fill="hold"/>
                                        <p:tgtEl>
                                          <p:spTgt spid="6147">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6147">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6147">
                                            <p:txEl>
                                              <p:pRg st="2" end="2"/>
                                            </p:txEl>
                                          </p:spTgt>
                                        </p:tgtEl>
                                        <p:attrNameLst>
                                          <p:attrName>style.visibility</p:attrName>
                                        </p:attrNameLst>
                                      </p:cBhvr>
                                      <p:to>
                                        <p:strVal val="visible"/>
                                      </p:to>
                                    </p:set>
                                    <p:anim calcmode="lin" valueType="num">
                                      <p:cBhvr additive="base">
                                        <p:cTn id="19" dur="500" fill="hold"/>
                                        <p:tgtEl>
                                          <p:spTgt spid="6147">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6147">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6147">
                                            <p:txEl>
                                              <p:pRg st="3" end="3"/>
                                            </p:txEl>
                                          </p:spTgt>
                                        </p:tgtEl>
                                        <p:attrNameLst>
                                          <p:attrName>style.visibility</p:attrName>
                                        </p:attrNameLst>
                                      </p:cBhvr>
                                      <p:to>
                                        <p:strVal val="visible"/>
                                      </p:to>
                                    </p:set>
                                    <p:anim calcmode="lin" valueType="num">
                                      <p:cBhvr additive="base">
                                        <p:cTn id="25" dur="500" fill="hold"/>
                                        <p:tgtEl>
                                          <p:spTgt spid="6147">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6147">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6147">
                                            <p:txEl>
                                              <p:pRg st="4" end="4"/>
                                            </p:txEl>
                                          </p:spTgt>
                                        </p:tgtEl>
                                        <p:attrNameLst>
                                          <p:attrName>style.visibility</p:attrName>
                                        </p:attrNameLst>
                                      </p:cBhvr>
                                      <p:to>
                                        <p:strVal val="visible"/>
                                      </p:to>
                                    </p:set>
                                    <p:anim calcmode="lin" valueType="num">
                                      <p:cBhvr additive="base">
                                        <p:cTn id="31" dur="500" fill="hold"/>
                                        <p:tgtEl>
                                          <p:spTgt spid="6147">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6147">
                                            <p:txEl>
                                              <p:pRg st="4" end="4"/>
                                            </p:txEl>
                                          </p:spTgt>
                                        </p:tgtEl>
                                        <p:attrNameLst>
                                          <p:attrName>ppt_y</p:attrName>
                                        </p:attrNameLst>
                                      </p:cBhvr>
                                      <p:tavLst>
                                        <p:tav tm="0">
                                          <p:val>
                                            <p:strVal val="#ppt_y"/>
                                          </p:val>
                                        </p:tav>
                                        <p:tav tm="100000">
                                          <p:val>
                                            <p:strVal val="#ppt_y"/>
                                          </p:val>
                                        </p:tav>
                                      </p:tavLst>
                                    </p:anim>
                                  </p:childTnLst>
                                </p:cTn>
                              </p:par>
                              <p:par>
                                <p:cTn id="33" presetID="2" presetClass="entr" presetSubtype="8" fill="hold" grpId="0" nodeType="withEffect">
                                  <p:stCondLst>
                                    <p:cond delay="0"/>
                                  </p:stCondLst>
                                  <p:childTnLst>
                                    <p:set>
                                      <p:cBhvr>
                                        <p:cTn id="34" dur="1" fill="hold">
                                          <p:stCondLst>
                                            <p:cond delay="0"/>
                                          </p:stCondLst>
                                        </p:cTn>
                                        <p:tgtEl>
                                          <p:spTgt spid="6147">
                                            <p:txEl>
                                              <p:pRg st="5" end="5"/>
                                            </p:txEl>
                                          </p:spTgt>
                                        </p:tgtEl>
                                        <p:attrNameLst>
                                          <p:attrName>style.visibility</p:attrName>
                                        </p:attrNameLst>
                                      </p:cBhvr>
                                      <p:to>
                                        <p:strVal val="visible"/>
                                      </p:to>
                                    </p:set>
                                    <p:anim calcmode="lin" valueType="num">
                                      <p:cBhvr additive="base">
                                        <p:cTn id="35" dur="500" fill="hold"/>
                                        <p:tgtEl>
                                          <p:spTgt spid="6147">
                                            <p:txEl>
                                              <p:pRg st="5" end="5"/>
                                            </p:txEl>
                                          </p:spTgt>
                                        </p:tgtEl>
                                        <p:attrNameLst>
                                          <p:attrName>ppt_x</p:attrName>
                                        </p:attrNameLst>
                                      </p:cBhvr>
                                      <p:tavLst>
                                        <p:tav tm="0">
                                          <p:val>
                                            <p:strVal val="0-#ppt_w/2"/>
                                          </p:val>
                                        </p:tav>
                                        <p:tav tm="100000">
                                          <p:val>
                                            <p:strVal val="#ppt_x"/>
                                          </p:val>
                                        </p:tav>
                                      </p:tavLst>
                                    </p:anim>
                                    <p:anim calcmode="lin" valueType="num">
                                      <p:cBhvr additive="base">
                                        <p:cTn id="36" dur="500" fill="hold"/>
                                        <p:tgtEl>
                                          <p:spTgt spid="6147">
                                            <p:txEl>
                                              <p:pRg st="5" end="5"/>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7" grpId="0" build="p" autoUpdateAnimBg="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pPr eaLnBrk="1" hangingPunct="1"/>
            <a:r>
              <a:rPr lang="en-ZA" smtClean="0"/>
              <a:t>But…</a:t>
            </a:r>
            <a:endParaRPr lang="en-GB" smtClean="0"/>
          </a:p>
        </p:txBody>
      </p:sp>
      <p:sp>
        <p:nvSpPr>
          <p:cNvPr id="31747" name="Rectangle 3"/>
          <p:cNvSpPr>
            <a:spLocks noGrp="1" noChangeArrowheads="1"/>
          </p:cNvSpPr>
          <p:nvPr>
            <p:ph idx="1"/>
          </p:nvPr>
        </p:nvSpPr>
        <p:spPr/>
        <p:txBody>
          <a:bodyPr/>
          <a:lstStyle/>
          <a:p>
            <a:pPr eaLnBrk="1" hangingPunct="1"/>
            <a:r>
              <a:rPr lang="en-US" smtClean="0">
                <a:solidFill>
                  <a:srgbClr val="002060"/>
                </a:solidFill>
              </a:rPr>
              <a:t>PICs understand only 0 and 1 because they are made of transistors (switches)</a:t>
            </a:r>
          </a:p>
          <a:p>
            <a:pPr eaLnBrk="1" hangingPunct="1"/>
            <a:r>
              <a:rPr lang="en-US" smtClean="0">
                <a:solidFill>
                  <a:srgbClr val="002060"/>
                </a:solidFill>
              </a:rPr>
              <a:t>we don't think in terms of 0 and 1 (maybe students do the day or two after RAG…)</a:t>
            </a:r>
            <a:endParaRPr lang="en-GB" smtClean="0">
              <a:solidFill>
                <a:srgbClr val="002060"/>
              </a:solidFill>
            </a:endParaRPr>
          </a:p>
          <a:p>
            <a:pPr lvl="1" eaLnBrk="1" hangingPunct="1"/>
            <a:endParaRPr lang="en-GB" smtClean="0">
              <a:solidFill>
                <a:srgbClr val="002060"/>
              </a:solidFill>
            </a:endParaRPr>
          </a:p>
        </p:txBody>
      </p:sp>
    </p:spTree>
    <p:extLst>
      <p:ext uri="{BB962C8B-B14F-4D97-AF65-F5344CB8AC3E}">
        <p14:creationId xmlns:p14="http://schemas.microsoft.com/office/powerpoint/2010/main" val="3040249766"/>
      </p:ext>
    </p:extLst>
  </p:cSld>
  <p:clrMapOvr>
    <a:masterClrMapping/>
  </p:clrMapOvr>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r>
              <a:rPr lang="en-US" smtClean="0"/>
              <a:t>What to do?</a:t>
            </a:r>
            <a:endParaRPr lang="en-GB" smtClean="0"/>
          </a:p>
        </p:txBody>
      </p:sp>
      <p:sp>
        <p:nvSpPr>
          <p:cNvPr id="32771" name="Rectangle 3"/>
          <p:cNvSpPr>
            <a:spLocks noGrp="1" noChangeArrowheads="1"/>
          </p:cNvSpPr>
          <p:nvPr>
            <p:ph idx="1"/>
          </p:nvPr>
        </p:nvSpPr>
        <p:spPr>
          <a:xfrm>
            <a:off x="539750" y="1628775"/>
            <a:ext cx="7772400" cy="4471988"/>
          </a:xfrm>
        </p:spPr>
        <p:txBody>
          <a:bodyPr/>
          <a:lstStyle/>
          <a:p>
            <a:r>
              <a:rPr lang="en-US" smtClean="0">
                <a:solidFill>
                  <a:srgbClr val="002060"/>
                </a:solidFill>
              </a:rPr>
              <a:t>We decided that none of the following techniques are suitable for programming at this stage:</a:t>
            </a:r>
          </a:p>
          <a:p>
            <a:pPr lvl="1"/>
            <a:r>
              <a:rPr lang="en-US" smtClean="0">
                <a:solidFill>
                  <a:srgbClr val="002060"/>
                </a:solidFill>
              </a:rPr>
              <a:t>Binary machine code (e.g. 0111001010001010)</a:t>
            </a:r>
          </a:p>
          <a:p>
            <a:pPr lvl="1"/>
            <a:r>
              <a:rPr lang="en-US" smtClean="0">
                <a:solidFill>
                  <a:srgbClr val="002060"/>
                </a:solidFill>
              </a:rPr>
              <a:t>Hex (e.g. </a:t>
            </a:r>
            <a:r>
              <a:rPr lang="en-GB" smtClean="0">
                <a:solidFill>
                  <a:srgbClr val="002060"/>
                </a:solidFill>
              </a:rPr>
              <a:t>0803h)</a:t>
            </a:r>
          </a:p>
          <a:p>
            <a:pPr lvl="1"/>
            <a:r>
              <a:rPr lang="en-GB" smtClean="0">
                <a:solidFill>
                  <a:srgbClr val="002060"/>
                </a:solidFill>
              </a:rPr>
              <a:t>Assembler using only numbers in the operant fields (e.g. movf 03h, 0)</a:t>
            </a:r>
          </a:p>
          <a:p>
            <a:r>
              <a:rPr lang="en-GB" smtClean="0">
                <a:solidFill>
                  <a:srgbClr val="002060"/>
                </a:solidFill>
              </a:rPr>
              <a:t>We'll rather use instructions with register names that are more understandable</a:t>
            </a:r>
          </a:p>
          <a:p>
            <a:pPr lvl="1"/>
            <a:r>
              <a:rPr lang="en-GB" smtClean="0">
                <a:solidFill>
                  <a:srgbClr val="002060"/>
                </a:solidFill>
              </a:rPr>
              <a:t>movf STATUS, W</a:t>
            </a:r>
          </a:p>
          <a:p>
            <a:pPr lvl="1"/>
            <a:endParaRPr lang="en-GB" smtClean="0">
              <a:solidFill>
                <a:srgbClr val="002060"/>
              </a:solidFill>
            </a:endParaRPr>
          </a:p>
          <a:p>
            <a:endParaRPr lang="en-GB" smtClean="0">
              <a:solidFill>
                <a:srgbClr val="002060"/>
              </a:solidFill>
            </a:endParaRPr>
          </a:p>
        </p:txBody>
      </p:sp>
    </p:spTree>
    <p:extLst>
      <p:ext uri="{BB962C8B-B14F-4D97-AF65-F5344CB8AC3E}">
        <p14:creationId xmlns:p14="http://schemas.microsoft.com/office/powerpoint/2010/main" val="418899725"/>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pPr eaLnBrk="1" hangingPunct="1"/>
            <a:r>
              <a:rPr lang="en-ZA" smtClean="0"/>
              <a:t>Mnemonics</a:t>
            </a:r>
            <a:endParaRPr lang="en-GB" smtClean="0"/>
          </a:p>
        </p:txBody>
      </p:sp>
      <p:sp>
        <p:nvSpPr>
          <p:cNvPr id="33795" name="Rectangle 3"/>
          <p:cNvSpPr>
            <a:spLocks noGrp="1" noChangeArrowheads="1"/>
          </p:cNvSpPr>
          <p:nvPr>
            <p:ph idx="1"/>
          </p:nvPr>
        </p:nvSpPr>
        <p:spPr/>
        <p:txBody>
          <a:bodyPr/>
          <a:lstStyle/>
          <a:p>
            <a:pPr eaLnBrk="1" hangingPunct="1"/>
            <a:r>
              <a:rPr lang="en-US" smtClean="0">
                <a:solidFill>
                  <a:srgbClr val="002060"/>
                </a:solidFill>
              </a:rPr>
              <a:t>Interface between student and microcontroller</a:t>
            </a:r>
          </a:p>
          <a:p>
            <a:pPr eaLnBrk="1" hangingPunct="1"/>
            <a:r>
              <a:rPr lang="en-US" smtClean="0">
                <a:solidFill>
                  <a:srgbClr val="002060"/>
                </a:solidFill>
              </a:rPr>
              <a:t>An assembler is used to translate the code written using mnemonics (that we understand easier) to machine code (the micro’s language) </a:t>
            </a:r>
          </a:p>
          <a:p>
            <a:pPr lvl="1" eaLnBrk="1" hangingPunct="1"/>
            <a:r>
              <a:rPr lang="en-US" smtClean="0">
                <a:solidFill>
                  <a:srgbClr val="002060"/>
                </a:solidFill>
              </a:rPr>
              <a:t>some people learn to understand machine code as if it were English!</a:t>
            </a:r>
            <a:endParaRPr lang="en-GB" smtClean="0">
              <a:solidFill>
                <a:srgbClr val="002060"/>
              </a:solidFill>
            </a:endParaRPr>
          </a:p>
        </p:txBody>
      </p:sp>
    </p:spTree>
    <p:extLst>
      <p:ext uri="{BB962C8B-B14F-4D97-AF65-F5344CB8AC3E}">
        <p14:creationId xmlns:p14="http://schemas.microsoft.com/office/powerpoint/2010/main" val="3480570071"/>
      </p:ext>
    </p:extLst>
  </p:cSld>
  <p:clrMapOvr>
    <a:masterClrMapping/>
  </p:clrMapOvr>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lstStyle/>
          <a:p>
            <a:pPr eaLnBrk="1" hangingPunct="1"/>
            <a:r>
              <a:rPr lang="en-US" smtClean="0"/>
              <a:t>Example of Assembler code</a:t>
            </a:r>
            <a:endParaRPr lang="en-GB" smtClean="0"/>
          </a:p>
        </p:txBody>
      </p:sp>
      <p:sp>
        <p:nvSpPr>
          <p:cNvPr id="34819" name="Rectangle 3"/>
          <p:cNvSpPr>
            <a:spLocks noGrp="1" noChangeArrowheads="1"/>
          </p:cNvSpPr>
          <p:nvPr>
            <p:ph idx="1"/>
          </p:nvPr>
        </p:nvSpPr>
        <p:spPr>
          <a:xfrm>
            <a:off x="250825" y="1700213"/>
            <a:ext cx="8893175" cy="4824412"/>
          </a:xfrm>
        </p:spPr>
        <p:txBody>
          <a:bodyPr/>
          <a:lstStyle/>
          <a:p>
            <a:pPr eaLnBrk="1" hangingPunct="1">
              <a:lnSpc>
                <a:spcPct val="80000"/>
              </a:lnSpc>
              <a:buFont typeface="Wingdings" pitchFamily="2" charset="2"/>
              <a:buNone/>
              <a:defRPr/>
            </a:pPr>
            <a:r>
              <a:rPr lang="en-US" sz="1400" b="1" smtClean="0">
                <a:solidFill>
                  <a:srgbClr val="814553"/>
                </a:solidFill>
              </a:rPr>
              <a:t>Label</a:t>
            </a:r>
            <a:r>
              <a:rPr lang="en-US" sz="1400" smtClean="0">
                <a:solidFill>
                  <a:srgbClr val="814553"/>
                </a:solidFill>
              </a:rPr>
              <a:t> 	</a:t>
            </a:r>
            <a:r>
              <a:rPr lang="en-US" sz="1400" b="1" smtClean="0">
                <a:solidFill>
                  <a:srgbClr val="814553"/>
                </a:solidFill>
              </a:rPr>
              <a:t>Mnemonic Operand</a:t>
            </a:r>
            <a:r>
              <a:rPr lang="en-US" sz="1400" smtClean="0">
                <a:solidFill>
                  <a:srgbClr val="814553"/>
                </a:solidFill>
              </a:rPr>
              <a:t>		</a:t>
            </a:r>
            <a:r>
              <a:rPr lang="en-US" sz="1400" b="1" smtClean="0">
                <a:solidFill>
                  <a:srgbClr val="814553"/>
                </a:solidFill>
              </a:rPr>
              <a:t>Comments</a:t>
            </a:r>
          </a:p>
          <a:p>
            <a:pPr eaLnBrk="1" hangingPunct="1">
              <a:lnSpc>
                <a:spcPct val="80000"/>
              </a:lnSpc>
              <a:buFont typeface="Wingdings" pitchFamily="2" charset="2"/>
              <a:buNone/>
              <a:defRPr/>
            </a:pPr>
            <a:r>
              <a:rPr lang="en-US" sz="1400" smtClean="0">
                <a:solidFill>
                  <a:srgbClr val="814553"/>
                </a:solidFill>
              </a:rPr>
              <a:t>		</a:t>
            </a:r>
            <a:r>
              <a:rPr lang="en-US" sz="1200" smtClean="0">
                <a:solidFill>
                  <a:srgbClr val="814553"/>
                </a:solidFill>
              </a:rPr>
              <a:t>Instruction	</a:t>
            </a:r>
          </a:p>
          <a:p>
            <a:pPr eaLnBrk="1" hangingPunct="1">
              <a:lnSpc>
                <a:spcPct val="80000"/>
              </a:lnSpc>
              <a:buFont typeface="Wingdings" pitchFamily="2" charset="2"/>
              <a:buNone/>
              <a:defRPr/>
            </a:pPr>
            <a:r>
              <a:rPr lang="en-US" sz="1200" smtClean="0">
                <a:solidFill>
                  <a:srgbClr val="814553"/>
                </a:solidFill>
              </a:rPr>
              <a:t>		Directive</a:t>
            </a:r>
          </a:p>
          <a:p>
            <a:pPr eaLnBrk="1" hangingPunct="1">
              <a:lnSpc>
                <a:spcPct val="80000"/>
              </a:lnSpc>
              <a:buFont typeface="Wingdings" pitchFamily="2" charset="2"/>
              <a:buNone/>
              <a:defRPr/>
            </a:pPr>
            <a:endParaRPr lang="en-GB" sz="1400" smtClean="0">
              <a:solidFill>
                <a:srgbClr val="814553"/>
              </a:solidFill>
            </a:endParaRPr>
          </a:p>
          <a:p>
            <a:pPr eaLnBrk="1" hangingPunct="1">
              <a:lnSpc>
                <a:spcPct val="80000"/>
              </a:lnSpc>
              <a:buFont typeface="Wingdings" pitchFamily="2" charset="2"/>
              <a:buNone/>
              <a:defRPr/>
            </a:pPr>
            <a:r>
              <a:rPr lang="en-GB" sz="1600" smtClean="0">
                <a:latin typeface="Courier New" pitchFamily="49" charset="0"/>
              </a:rPr>
              <a:t>		</a:t>
            </a:r>
            <a:r>
              <a:rPr lang="en-GB" sz="1600" b="1" smtClean="0">
                <a:solidFill>
                  <a:srgbClr val="002060"/>
                </a:solidFill>
                <a:latin typeface="Courier New" pitchFamily="49" charset="0"/>
              </a:rPr>
              <a:t>Title 	"Our first program"</a:t>
            </a:r>
            <a:r>
              <a:rPr lang="en-GB" sz="1600" smtClean="0">
                <a:latin typeface="Courier New" pitchFamily="49" charset="0"/>
              </a:rPr>
              <a:t>	</a:t>
            </a:r>
            <a:r>
              <a:rPr lang="en-GB" sz="1600" smtClean="0">
                <a:solidFill>
                  <a:srgbClr val="E34B1B"/>
                </a:solidFill>
                <a:latin typeface="Courier New" pitchFamily="49" charset="0"/>
              </a:rPr>
              <a:t>(directive)</a:t>
            </a:r>
          </a:p>
          <a:p>
            <a:pPr eaLnBrk="1" hangingPunct="1">
              <a:lnSpc>
                <a:spcPct val="80000"/>
              </a:lnSpc>
              <a:buFont typeface="Wingdings" pitchFamily="2" charset="2"/>
              <a:buNone/>
              <a:defRPr/>
            </a:pPr>
            <a:r>
              <a:rPr lang="en-GB" sz="1600" smtClean="0">
                <a:latin typeface="Courier New" pitchFamily="49" charset="0"/>
              </a:rPr>
              <a:t>		</a:t>
            </a:r>
            <a:r>
              <a:rPr lang="en-GB" sz="1600" b="1" smtClean="0">
                <a:solidFill>
                  <a:srgbClr val="002060"/>
                </a:solidFill>
                <a:latin typeface="Courier New" pitchFamily="49" charset="0"/>
              </a:rPr>
              <a:t>list 	p=pic18f45k20 	; processor type </a:t>
            </a:r>
            <a:r>
              <a:rPr lang="en-GB" sz="1600" smtClean="0">
                <a:solidFill>
                  <a:srgbClr val="E34B1B"/>
                </a:solidFill>
                <a:latin typeface="Courier New" pitchFamily="49" charset="0"/>
              </a:rPr>
              <a:t>(directive)</a:t>
            </a:r>
          </a:p>
          <a:p>
            <a:pPr eaLnBrk="1" hangingPunct="1">
              <a:lnSpc>
                <a:spcPct val="80000"/>
              </a:lnSpc>
              <a:buFont typeface="Wingdings" pitchFamily="2" charset="2"/>
              <a:buNone/>
              <a:defRPr/>
            </a:pPr>
            <a:r>
              <a:rPr lang="en-GB" sz="1600" b="1" smtClean="0">
                <a:solidFill>
                  <a:srgbClr val="002060"/>
                </a:solidFill>
                <a:latin typeface="Courier New" pitchFamily="49" charset="0"/>
              </a:rPr>
              <a:t>;</a:t>
            </a:r>
          </a:p>
          <a:p>
            <a:pPr eaLnBrk="1" hangingPunct="1">
              <a:lnSpc>
                <a:spcPct val="80000"/>
              </a:lnSpc>
              <a:buFont typeface="Wingdings" pitchFamily="2" charset="2"/>
              <a:buNone/>
              <a:defRPr/>
            </a:pPr>
            <a:r>
              <a:rPr lang="en-GB" sz="1600" b="1" smtClean="0">
                <a:solidFill>
                  <a:srgbClr val="002060"/>
                </a:solidFill>
                <a:latin typeface="Courier New" pitchFamily="49" charset="0"/>
              </a:rPr>
              <a:t>; -------------</a:t>
            </a:r>
            <a:r>
              <a:rPr lang="en-GB" sz="1600" smtClean="0">
                <a:latin typeface="Courier New" pitchFamily="49" charset="0"/>
              </a:rPr>
              <a:t>		</a:t>
            </a:r>
            <a:r>
              <a:rPr lang="en-GB" sz="1600" smtClean="0">
                <a:solidFill>
                  <a:srgbClr val="E34B1B"/>
                </a:solidFill>
                <a:latin typeface="Courier New" pitchFamily="49" charset="0"/>
              </a:rPr>
              <a:t>(comment)</a:t>
            </a:r>
          </a:p>
          <a:p>
            <a:pPr eaLnBrk="1" hangingPunct="1">
              <a:lnSpc>
                <a:spcPct val="80000"/>
              </a:lnSpc>
              <a:buFont typeface="Wingdings" pitchFamily="2" charset="2"/>
              <a:buNone/>
              <a:defRPr/>
            </a:pPr>
            <a:r>
              <a:rPr lang="en-GB" sz="1600" b="1" smtClean="0">
                <a:solidFill>
                  <a:srgbClr val="002060"/>
                </a:solidFill>
                <a:latin typeface="Courier New" pitchFamily="49" charset="0"/>
              </a:rPr>
              <a:t>; PROGRAM START</a:t>
            </a:r>
            <a:r>
              <a:rPr lang="en-GB" sz="1600" smtClean="0">
                <a:latin typeface="Courier New" pitchFamily="49" charset="0"/>
              </a:rPr>
              <a:t>		</a:t>
            </a:r>
            <a:r>
              <a:rPr lang="en-GB" sz="1600" smtClean="0">
                <a:solidFill>
                  <a:srgbClr val="E34B1B"/>
                </a:solidFill>
                <a:latin typeface="Courier New" pitchFamily="49" charset="0"/>
              </a:rPr>
              <a:t>(comment)</a:t>
            </a:r>
          </a:p>
          <a:p>
            <a:pPr eaLnBrk="1" hangingPunct="1">
              <a:lnSpc>
                <a:spcPct val="80000"/>
              </a:lnSpc>
              <a:buFont typeface="Wingdings" pitchFamily="2" charset="2"/>
              <a:buNone/>
              <a:defRPr/>
            </a:pPr>
            <a:r>
              <a:rPr lang="en-GB" sz="1600" b="1" smtClean="0">
                <a:solidFill>
                  <a:srgbClr val="002060"/>
                </a:solidFill>
                <a:latin typeface="Courier New" pitchFamily="49" charset="0"/>
              </a:rPr>
              <a:t>; -------------</a:t>
            </a:r>
            <a:r>
              <a:rPr lang="en-GB" sz="1600" smtClean="0">
                <a:latin typeface="Courier New" pitchFamily="49" charset="0"/>
              </a:rPr>
              <a:t>		</a:t>
            </a:r>
            <a:r>
              <a:rPr lang="en-GB" sz="1600" smtClean="0">
                <a:solidFill>
                  <a:srgbClr val="E34B1B"/>
                </a:solidFill>
                <a:latin typeface="Courier New" pitchFamily="49" charset="0"/>
              </a:rPr>
              <a:t>(comment)</a:t>
            </a:r>
          </a:p>
          <a:p>
            <a:pPr eaLnBrk="1" hangingPunct="1">
              <a:lnSpc>
                <a:spcPct val="80000"/>
              </a:lnSpc>
              <a:buFont typeface="Wingdings" pitchFamily="2" charset="2"/>
              <a:buNone/>
              <a:defRPr/>
            </a:pPr>
            <a:r>
              <a:rPr lang="en-GB" sz="1600" b="1" smtClean="0">
                <a:solidFill>
                  <a:srgbClr val="002060"/>
                </a:solidFill>
                <a:latin typeface="Courier New" pitchFamily="49" charset="0"/>
              </a:rPr>
              <a:t>;</a:t>
            </a:r>
          </a:p>
          <a:p>
            <a:pPr eaLnBrk="1" hangingPunct="1">
              <a:lnSpc>
                <a:spcPct val="80000"/>
              </a:lnSpc>
              <a:buFont typeface="Wingdings" pitchFamily="2" charset="2"/>
              <a:buNone/>
              <a:defRPr/>
            </a:pPr>
            <a:r>
              <a:rPr lang="en-GB" sz="1600" smtClean="0">
                <a:solidFill>
                  <a:srgbClr val="002060"/>
                </a:solidFill>
                <a:latin typeface="Courier New" pitchFamily="49" charset="0"/>
              </a:rPr>
              <a:t>		</a:t>
            </a:r>
            <a:r>
              <a:rPr lang="en-GB" sz="1600" b="1" smtClean="0">
                <a:solidFill>
                  <a:srgbClr val="002060"/>
                </a:solidFill>
                <a:latin typeface="Courier New" pitchFamily="49" charset="0"/>
              </a:rPr>
              <a:t>org 	0h 		; startup address = 0000 </a:t>
            </a:r>
            <a:r>
              <a:rPr lang="en-GB" sz="1600" smtClean="0">
                <a:solidFill>
                  <a:srgbClr val="E34B1B"/>
                </a:solidFill>
                <a:latin typeface="Courier New" pitchFamily="49" charset="0"/>
              </a:rPr>
              <a:t>(directive)</a:t>
            </a:r>
          </a:p>
          <a:p>
            <a:pPr eaLnBrk="1" hangingPunct="1">
              <a:lnSpc>
                <a:spcPct val="80000"/>
              </a:lnSpc>
              <a:buFont typeface="Wingdings" pitchFamily="2" charset="2"/>
              <a:buNone/>
              <a:defRPr/>
            </a:pPr>
            <a:r>
              <a:rPr lang="en-GB" sz="1600" b="1" smtClean="0">
                <a:solidFill>
                  <a:srgbClr val="002060"/>
                </a:solidFill>
                <a:latin typeface="Courier New" pitchFamily="49" charset="0"/>
              </a:rPr>
              <a:t>start 	movlw 	0x00 		; simple code </a:t>
            </a:r>
            <a:r>
              <a:rPr lang="en-GB" sz="1600" smtClean="0">
                <a:solidFill>
                  <a:srgbClr val="E34B1B"/>
                </a:solidFill>
                <a:latin typeface="Courier New" pitchFamily="49" charset="0"/>
              </a:rPr>
              <a:t>(instruction)</a:t>
            </a:r>
          </a:p>
          <a:p>
            <a:pPr eaLnBrk="1" hangingPunct="1">
              <a:lnSpc>
                <a:spcPct val="80000"/>
              </a:lnSpc>
              <a:buFont typeface="Wingdings" pitchFamily="2" charset="2"/>
              <a:buNone/>
              <a:defRPr/>
            </a:pPr>
            <a:r>
              <a:rPr lang="en-GB" sz="1600" smtClean="0">
                <a:latin typeface="Courier New" pitchFamily="49" charset="0"/>
              </a:rPr>
              <a:t>		</a:t>
            </a:r>
            <a:r>
              <a:rPr lang="en-GB" sz="1600" b="1" smtClean="0">
                <a:solidFill>
                  <a:srgbClr val="002060"/>
                </a:solidFill>
                <a:latin typeface="Courier New" pitchFamily="49" charset="0"/>
              </a:rPr>
              <a:t>movwf 	0F80h</a:t>
            </a:r>
            <a:r>
              <a:rPr lang="en-GB" sz="1600" b="1" smtClean="0">
                <a:latin typeface="Courier New" pitchFamily="49" charset="0"/>
              </a:rPr>
              <a:t>	</a:t>
            </a:r>
            <a:r>
              <a:rPr lang="en-GB" sz="1600" smtClean="0">
                <a:latin typeface="Courier New" pitchFamily="49" charset="0"/>
              </a:rPr>
              <a:t>	 </a:t>
            </a:r>
            <a:r>
              <a:rPr lang="en-GB" sz="1600" smtClean="0">
                <a:solidFill>
                  <a:srgbClr val="E34B1B"/>
                </a:solidFill>
                <a:latin typeface="Courier New" pitchFamily="49" charset="0"/>
              </a:rPr>
              <a:t>(instruction)</a:t>
            </a:r>
          </a:p>
          <a:p>
            <a:pPr eaLnBrk="1" hangingPunct="1">
              <a:lnSpc>
                <a:spcPct val="80000"/>
              </a:lnSpc>
              <a:buFont typeface="Wingdings" pitchFamily="2" charset="2"/>
              <a:buNone/>
              <a:defRPr/>
            </a:pPr>
            <a:r>
              <a:rPr lang="en-GB" sz="1600" smtClean="0">
                <a:latin typeface="Courier New" pitchFamily="49" charset="0"/>
              </a:rPr>
              <a:t>		</a:t>
            </a:r>
            <a:r>
              <a:rPr lang="en-GB" sz="1600" b="1" smtClean="0">
                <a:solidFill>
                  <a:srgbClr val="002060"/>
                </a:solidFill>
                <a:latin typeface="Courier New" pitchFamily="49" charset="0"/>
              </a:rPr>
              <a:t>goto 	start 		; do this loop forever </a:t>
            </a:r>
            <a:r>
              <a:rPr lang="en-GB" sz="1600" smtClean="0">
                <a:solidFill>
                  <a:srgbClr val="E34B1B"/>
                </a:solidFill>
                <a:latin typeface="Courier New" pitchFamily="49" charset="0"/>
              </a:rPr>
              <a:t>(instruction)</a:t>
            </a:r>
          </a:p>
          <a:p>
            <a:pPr eaLnBrk="1" hangingPunct="1">
              <a:lnSpc>
                <a:spcPct val="80000"/>
              </a:lnSpc>
              <a:buFont typeface="Wingdings" pitchFamily="2" charset="2"/>
              <a:buNone/>
              <a:defRPr/>
            </a:pPr>
            <a:r>
              <a:rPr lang="en-GB" sz="1600" smtClean="0">
                <a:latin typeface="Courier New" pitchFamily="49" charset="0"/>
              </a:rPr>
              <a:t>		</a:t>
            </a:r>
            <a:r>
              <a:rPr lang="en-GB" sz="1600" b="1" smtClean="0">
                <a:solidFill>
                  <a:srgbClr val="002060"/>
                </a:solidFill>
                <a:latin typeface="Courier New" pitchFamily="49" charset="0"/>
              </a:rPr>
              <a:t>end</a:t>
            </a:r>
            <a:r>
              <a:rPr lang="en-GB" sz="1600" smtClean="0">
                <a:latin typeface="Courier New" pitchFamily="49" charset="0"/>
              </a:rPr>
              <a:t>			</a:t>
            </a:r>
            <a:r>
              <a:rPr lang="en-GB" sz="1600" smtClean="0">
                <a:solidFill>
                  <a:srgbClr val="E34B1B"/>
                </a:solidFill>
                <a:latin typeface="Courier New" pitchFamily="49" charset="0"/>
              </a:rPr>
              <a:t>(directive)</a:t>
            </a:r>
          </a:p>
          <a:p>
            <a:pPr eaLnBrk="1" hangingPunct="1">
              <a:lnSpc>
                <a:spcPct val="80000"/>
              </a:lnSpc>
              <a:defRPr/>
            </a:pPr>
            <a:endParaRPr lang="en-US" sz="1600" smtClean="0">
              <a:solidFill>
                <a:schemeClr val="folHlink"/>
              </a:solidFill>
              <a:latin typeface="Courier New" pitchFamily="49" charset="0"/>
            </a:endParaRPr>
          </a:p>
          <a:p>
            <a:pPr eaLnBrk="1" hangingPunct="1">
              <a:lnSpc>
                <a:spcPct val="80000"/>
              </a:lnSpc>
              <a:defRPr/>
            </a:pPr>
            <a:r>
              <a:rPr lang="en-US" sz="1400" smtClean="0">
                <a:solidFill>
                  <a:schemeClr val="accent2">
                    <a:lumMod val="75000"/>
                  </a:schemeClr>
                </a:solidFill>
              </a:rPr>
              <a:t>projects.pdf p. 16</a:t>
            </a:r>
            <a:endParaRPr lang="en-GB" sz="1400" smtClean="0">
              <a:solidFill>
                <a:schemeClr val="accent2">
                  <a:lumMod val="75000"/>
                </a:schemeClr>
              </a:solidFill>
            </a:endParaRPr>
          </a:p>
        </p:txBody>
      </p:sp>
    </p:spTree>
    <p:extLst>
      <p:ext uri="{BB962C8B-B14F-4D97-AF65-F5344CB8AC3E}">
        <p14:creationId xmlns:p14="http://schemas.microsoft.com/office/powerpoint/2010/main" val="1750672013"/>
      </p:ext>
    </p:extLst>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p:cNvSpPr>
          <p:nvPr>
            <p:ph type="title"/>
          </p:nvPr>
        </p:nvSpPr>
        <p:spPr>
          <a:xfrm>
            <a:off x="540000" y="360000"/>
            <a:ext cx="7772400" cy="1143000"/>
          </a:xfrm>
        </p:spPr>
        <p:txBody>
          <a:bodyPr/>
          <a:lstStyle/>
          <a:p>
            <a:pPr algn="l"/>
            <a:r>
              <a:rPr lang="en-ZA" sz="3200" dirty="0" smtClean="0">
                <a:solidFill>
                  <a:schemeClr val="accent2">
                    <a:lumMod val="50000"/>
                  </a:schemeClr>
                </a:solidFill>
                <a:latin typeface="Arial Rounded MT Bold" pitchFamily="34" charset="0"/>
              </a:rPr>
              <a:t>Test and exams</a:t>
            </a:r>
            <a:endParaRPr lang="en-US" sz="3200" dirty="0" smtClean="0">
              <a:solidFill>
                <a:schemeClr val="accent2">
                  <a:lumMod val="50000"/>
                </a:schemeClr>
              </a:solidFill>
              <a:latin typeface="Arial Rounded MT Bold" pitchFamily="34" charset="0"/>
            </a:endParaRPr>
          </a:p>
        </p:txBody>
      </p:sp>
      <p:sp>
        <p:nvSpPr>
          <p:cNvPr id="69635" name="Rectangle 3"/>
          <p:cNvSpPr>
            <a:spLocks noGrp="1"/>
          </p:cNvSpPr>
          <p:nvPr>
            <p:ph idx="1"/>
          </p:nvPr>
        </p:nvSpPr>
        <p:spPr>
          <a:xfrm>
            <a:off x="540000" y="1260000"/>
            <a:ext cx="8229600" cy="4743450"/>
          </a:xfrm>
        </p:spPr>
        <p:txBody>
          <a:bodyPr/>
          <a:lstStyle/>
          <a:p>
            <a:pPr>
              <a:lnSpc>
                <a:spcPct val="80000"/>
              </a:lnSpc>
            </a:pPr>
            <a:r>
              <a:rPr lang="en-ZA" sz="2000" dirty="0" smtClean="0">
                <a:solidFill>
                  <a:schemeClr val="accent2">
                    <a:lumMod val="75000"/>
                  </a:schemeClr>
                </a:solidFill>
                <a:cs typeface="Arial" pitchFamily="34" charset="0"/>
              </a:rPr>
              <a:t>Semester tests</a:t>
            </a:r>
          </a:p>
          <a:p>
            <a:pPr lvl="1">
              <a:lnSpc>
                <a:spcPct val="80000"/>
              </a:lnSpc>
            </a:pPr>
            <a:r>
              <a:rPr lang="en-ZA" sz="1800" dirty="0" smtClean="0">
                <a:solidFill>
                  <a:schemeClr val="accent2">
                    <a:lumMod val="75000"/>
                  </a:schemeClr>
                </a:solidFill>
                <a:cs typeface="Arial" pitchFamily="34" charset="0"/>
              </a:rPr>
              <a:t>First: Theory</a:t>
            </a:r>
          </a:p>
          <a:p>
            <a:pPr lvl="2">
              <a:lnSpc>
                <a:spcPct val="80000"/>
              </a:lnSpc>
            </a:pPr>
            <a:r>
              <a:rPr lang="en-ZA" sz="1400" dirty="0" smtClean="0">
                <a:solidFill>
                  <a:schemeClr val="accent2">
                    <a:lumMod val="75000"/>
                  </a:schemeClr>
                </a:solidFill>
                <a:cs typeface="Arial" pitchFamily="34" charset="0"/>
              </a:rPr>
              <a:t>Multiple choice</a:t>
            </a:r>
          </a:p>
          <a:p>
            <a:pPr lvl="1">
              <a:lnSpc>
                <a:spcPct val="80000"/>
              </a:lnSpc>
            </a:pPr>
            <a:r>
              <a:rPr lang="en-ZA" sz="1800" dirty="0" smtClean="0">
                <a:solidFill>
                  <a:schemeClr val="accent2">
                    <a:lumMod val="75000"/>
                  </a:schemeClr>
                </a:solidFill>
                <a:cs typeface="Arial" pitchFamily="34" charset="0"/>
              </a:rPr>
              <a:t>Second: Application</a:t>
            </a:r>
          </a:p>
          <a:p>
            <a:pPr lvl="2">
              <a:lnSpc>
                <a:spcPct val="80000"/>
              </a:lnSpc>
            </a:pPr>
            <a:r>
              <a:rPr lang="en-ZA" sz="1400" dirty="0" smtClean="0">
                <a:solidFill>
                  <a:schemeClr val="accent2">
                    <a:lumMod val="75000"/>
                  </a:schemeClr>
                </a:solidFill>
                <a:cs typeface="Arial" pitchFamily="34" charset="0"/>
              </a:rPr>
              <a:t>Coding in computer lab; upload code onto server.</a:t>
            </a:r>
          </a:p>
          <a:p>
            <a:pPr lvl="2">
              <a:lnSpc>
                <a:spcPct val="80000"/>
              </a:lnSpc>
            </a:pPr>
            <a:r>
              <a:rPr lang="en-ZA" sz="1400" dirty="0" smtClean="0">
                <a:solidFill>
                  <a:schemeClr val="accent2">
                    <a:lumMod val="75000"/>
                  </a:schemeClr>
                </a:solidFill>
                <a:cs typeface="Arial" pitchFamily="34" charset="0"/>
              </a:rPr>
              <a:t>Open book. Refer to study guide.</a:t>
            </a:r>
          </a:p>
          <a:p>
            <a:pPr lvl="2">
              <a:lnSpc>
                <a:spcPct val="80000"/>
              </a:lnSpc>
            </a:pPr>
            <a:r>
              <a:rPr lang="en-ZA" sz="1400" dirty="0" smtClean="0">
                <a:solidFill>
                  <a:schemeClr val="accent2">
                    <a:lumMod val="75000"/>
                  </a:schemeClr>
                </a:solidFill>
                <a:cs typeface="Arial" pitchFamily="34" charset="0"/>
              </a:rPr>
              <a:t>100% penalization if code does not compile.</a:t>
            </a:r>
            <a:endParaRPr lang="en-ZA" sz="1000" dirty="0" smtClean="0">
              <a:solidFill>
                <a:schemeClr val="accent2">
                  <a:lumMod val="75000"/>
                </a:schemeClr>
              </a:solidFill>
              <a:cs typeface="Arial" pitchFamily="34" charset="0"/>
            </a:endParaRPr>
          </a:p>
          <a:p>
            <a:pPr lvl="2">
              <a:lnSpc>
                <a:spcPct val="80000"/>
              </a:lnSpc>
            </a:pPr>
            <a:r>
              <a:rPr lang="en-ZA" sz="1400" dirty="0" smtClean="0">
                <a:solidFill>
                  <a:schemeClr val="accent2">
                    <a:lumMod val="75000"/>
                  </a:schemeClr>
                </a:solidFill>
                <a:cs typeface="Arial" pitchFamily="34" charset="0"/>
              </a:rPr>
              <a:t>Automatic grading</a:t>
            </a:r>
          </a:p>
          <a:p>
            <a:pPr>
              <a:lnSpc>
                <a:spcPct val="80000"/>
              </a:lnSpc>
            </a:pPr>
            <a:r>
              <a:rPr lang="en-ZA" sz="2000" dirty="0" smtClean="0">
                <a:solidFill>
                  <a:schemeClr val="accent2">
                    <a:lumMod val="75000"/>
                  </a:schemeClr>
                </a:solidFill>
                <a:cs typeface="Arial" pitchFamily="34" charset="0"/>
              </a:rPr>
              <a:t>Class tests</a:t>
            </a:r>
          </a:p>
          <a:p>
            <a:pPr lvl="1">
              <a:lnSpc>
                <a:spcPct val="80000"/>
              </a:lnSpc>
            </a:pPr>
            <a:r>
              <a:rPr lang="en-ZA" sz="1800" dirty="0" smtClean="0">
                <a:solidFill>
                  <a:schemeClr val="accent2">
                    <a:lumMod val="75000"/>
                  </a:schemeClr>
                </a:solidFill>
                <a:cs typeface="Arial" pitchFamily="34" charset="0"/>
              </a:rPr>
              <a:t>First: Application</a:t>
            </a:r>
          </a:p>
          <a:p>
            <a:pPr lvl="2">
              <a:lnSpc>
                <a:spcPct val="80000"/>
              </a:lnSpc>
            </a:pPr>
            <a:r>
              <a:rPr lang="en-ZA" sz="1400" dirty="0" smtClean="0">
                <a:solidFill>
                  <a:schemeClr val="accent2">
                    <a:lumMod val="75000"/>
                  </a:schemeClr>
                </a:solidFill>
                <a:cs typeface="Arial" pitchFamily="34" charset="0"/>
              </a:rPr>
              <a:t>Same rules apply as for semester test 2</a:t>
            </a:r>
          </a:p>
          <a:p>
            <a:pPr lvl="1">
              <a:lnSpc>
                <a:spcPct val="80000"/>
              </a:lnSpc>
            </a:pPr>
            <a:r>
              <a:rPr lang="en-ZA" sz="1800" dirty="0" smtClean="0">
                <a:solidFill>
                  <a:schemeClr val="accent2">
                    <a:lumMod val="75000"/>
                  </a:schemeClr>
                </a:solidFill>
                <a:cs typeface="Arial" pitchFamily="34" charset="0"/>
              </a:rPr>
              <a:t>Second: Theory</a:t>
            </a:r>
          </a:p>
          <a:p>
            <a:pPr lvl="2">
              <a:lnSpc>
                <a:spcPct val="80000"/>
              </a:lnSpc>
            </a:pPr>
            <a:r>
              <a:rPr lang="en-ZA" sz="1400" dirty="0" smtClean="0">
                <a:solidFill>
                  <a:schemeClr val="accent2">
                    <a:lumMod val="75000"/>
                  </a:schemeClr>
                </a:solidFill>
                <a:cs typeface="Arial" pitchFamily="34" charset="0"/>
              </a:rPr>
              <a:t>Same rules apply as for semester test 1</a:t>
            </a:r>
          </a:p>
          <a:p>
            <a:pPr>
              <a:lnSpc>
                <a:spcPct val="80000"/>
              </a:lnSpc>
            </a:pPr>
            <a:r>
              <a:rPr lang="en-ZA" sz="2000" dirty="0" smtClean="0">
                <a:solidFill>
                  <a:schemeClr val="accent2">
                    <a:lumMod val="75000"/>
                  </a:schemeClr>
                </a:solidFill>
                <a:cs typeface="Arial" pitchFamily="34" charset="0"/>
              </a:rPr>
              <a:t>Exam</a:t>
            </a:r>
          </a:p>
          <a:p>
            <a:pPr lvl="1">
              <a:lnSpc>
                <a:spcPct val="80000"/>
              </a:lnSpc>
            </a:pPr>
            <a:r>
              <a:rPr lang="en-ZA" sz="1800" dirty="0" smtClean="0">
                <a:solidFill>
                  <a:schemeClr val="accent2">
                    <a:lumMod val="75000"/>
                  </a:schemeClr>
                </a:solidFill>
                <a:cs typeface="Arial" pitchFamily="34" charset="0"/>
              </a:rPr>
              <a:t>Theory and coding</a:t>
            </a:r>
          </a:p>
          <a:p>
            <a:pPr lvl="2">
              <a:lnSpc>
                <a:spcPct val="80000"/>
              </a:lnSpc>
            </a:pPr>
            <a:r>
              <a:rPr lang="en-ZA" sz="1400" dirty="0" smtClean="0">
                <a:solidFill>
                  <a:schemeClr val="accent2">
                    <a:lumMod val="75000"/>
                  </a:schemeClr>
                </a:solidFill>
                <a:cs typeface="Arial" pitchFamily="34" charset="0"/>
              </a:rPr>
              <a:t>Open book. Refer to study guide.</a:t>
            </a:r>
          </a:p>
          <a:p>
            <a:pPr lvl="2">
              <a:lnSpc>
                <a:spcPct val="80000"/>
              </a:lnSpc>
            </a:pPr>
            <a:r>
              <a:rPr lang="en-ZA" sz="1400" dirty="0" smtClean="0">
                <a:solidFill>
                  <a:schemeClr val="accent2">
                    <a:lumMod val="75000"/>
                  </a:schemeClr>
                </a:solidFill>
                <a:cs typeface="Arial" pitchFamily="34" charset="0"/>
              </a:rPr>
              <a:t>In computer lab</a:t>
            </a:r>
          </a:p>
          <a:p>
            <a:pPr lvl="2">
              <a:lnSpc>
                <a:spcPct val="80000"/>
              </a:lnSpc>
            </a:pPr>
            <a:r>
              <a:rPr lang="en-ZA" sz="1400" dirty="0" smtClean="0">
                <a:solidFill>
                  <a:schemeClr val="accent2">
                    <a:lumMod val="75000"/>
                  </a:schemeClr>
                </a:solidFill>
                <a:cs typeface="Arial" pitchFamily="34" charset="0"/>
              </a:rPr>
              <a:t>100% penalization if code does not compile.</a:t>
            </a:r>
          </a:p>
          <a:p>
            <a:pPr lvl="2">
              <a:lnSpc>
                <a:spcPct val="80000"/>
              </a:lnSpc>
            </a:pPr>
            <a:r>
              <a:rPr lang="en-ZA" sz="1400" dirty="0">
                <a:solidFill>
                  <a:schemeClr val="accent2">
                    <a:lumMod val="75000"/>
                  </a:schemeClr>
                </a:solidFill>
                <a:cs typeface="Arial" pitchFamily="34" charset="0"/>
              </a:rPr>
              <a:t>Automatic grading</a:t>
            </a:r>
          </a:p>
          <a:p>
            <a:pPr lvl="2">
              <a:lnSpc>
                <a:spcPct val="80000"/>
              </a:lnSpc>
            </a:pPr>
            <a:endParaRPr lang="en-US" sz="1400" dirty="0" smtClean="0">
              <a:solidFill>
                <a:schemeClr val="accent2">
                  <a:lumMod val="75000"/>
                </a:schemeClr>
              </a:solidFill>
              <a:cs typeface="Arial" pitchFamily="34" charset="0"/>
            </a:endParaRPr>
          </a:p>
        </p:txBody>
      </p:sp>
      <p:grpSp>
        <p:nvGrpSpPr>
          <p:cNvPr id="4" name="Group 3"/>
          <p:cNvGrpSpPr/>
          <p:nvPr/>
        </p:nvGrpSpPr>
        <p:grpSpPr>
          <a:xfrm rot="1800000">
            <a:off x="5414955" y="656807"/>
            <a:ext cx="3712513" cy="2637838"/>
            <a:chOff x="5290668" y="834362"/>
            <a:chExt cx="3712513" cy="2637838"/>
          </a:xfrm>
        </p:grpSpPr>
        <p:pic>
          <p:nvPicPr>
            <p:cNvPr id="2051" name="Picture 3"/>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5291" b="89418" l="4511" r="95113"/>
                      </a14:imgEffect>
                    </a14:imgLayer>
                  </a14:imgProps>
                </a:ext>
                <a:ext uri="{28A0092B-C50C-407E-A947-70E740481C1C}">
                  <a14:useLocalDpi xmlns:a14="http://schemas.microsoft.com/office/drawing/2010/main" val="0"/>
                </a:ext>
              </a:extLst>
            </a:blip>
            <a:srcRect/>
            <a:stretch>
              <a:fillRect/>
            </a:stretch>
          </p:blipFill>
          <p:spPr bwMode="auto">
            <a:xfrm>
              <a:off x="5290668" y="834362"/>
              <a:ext cx="3712513" cy="2637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5752889" y="1645450"/>
              <a:ext cx="2788070" cy="1015663"/>
            </a:xfrm>
            <a:prstGeom prst="rect">
              <a:avLst/>
            </a:prstGeom>
            <a:noFill/>
          </p:spPr>
          <p:txBody>
            <a:bodyPr wrap="square" rtlCol="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ZA" sz="2000" b="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Semester test 1 &amp; Class test 2</a:t>
              </a:r>
            </a:p>
            <a:p>
              <a:pPr algn="ctr"/>
              <a:r>
                <a:rPr lang="en-ZA" sz="2000" b="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(Theory)</a:t>
              </a:r>
              <a:endParaRPr lang="en-ZA" sz="2000" b="1">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grpSp>
      <p:sp>
        <p:nvSpPr>
          <p:cNvPr id="3" name="AutoShape 2" descr="data:image/jpeg;base64,/9j/4AAQSkZJRgABAQAAAQABAAD/2wCEAAkGBxASDw4QDxQQEBANDw8ODw4QEA8NDw0NFREWFhQRFBQYHCggGBolHRQUITEhJSkrLi4uFx8zRDMsNygtLisBCgoKDg0OGhAQGiwcHCQsLC4sLCwsLCwsLCw0LSwsLCwsLCwsLCwsLCwtLCwsLSwsLCwsLCwsLC4sLCwsLi8sLf/AABEIAL0BCgMBEQACEQEDEQH/xAAbAAEAAwEBAQEAAAAAAAAAAAAAAQIDBAUGB//EAEIQAAIBAgMFAwgHBwIHAAAAAAABAgMRBBIhBTFRYXETQYEGFCIyQlKRoSNTYoKxwdEzQ3KSosLwFeEWg5OUsrPT/8QAGQEBAQEBAQEAAAAAAAAAAAAAAAECAwQF/8QANREBAAEDAQQIBQQCAgMAAAAAAAECAxESITFBUQQTYXGBkaHRIjKxwfAFFELhUvFi4hUzkv/aAAwDAQACEQMRAD8A/cQAAAAAAAAAAAAAAAAAAAAAAAAAAAAAAAAAAAAAAAAAAAAAAAAAAAAAAAcFbbFGLcVLtJLRxpJ1WnwbWkfFo709GuTGcYjt2fng41X6I2Zz3bXNLbMn6tGX/MqQh/45jpHRY41eUT98MfuJ4U+c+2Vf9YrfVUv+4lf/ANRr9tb/AMp/+f8Asz19f+Mef9Lx2179KoucJU6iXzT+CMz0XlVHjmP69Wv3HOmfR2YXaVGo8sJrN9XJOnUt/BKzONdi5RGZjZz3x5w60XqK9kTt9fJ1nJ0AAAAAAAAAAAAAAAAAAAAAAAAAAAAAAHFtDaUKVk7zqS9SlG2aS4v3Y83+Oh2tWKrm3dHGfzj2OVy9TRs3zyeTKNbEO1R5l9TBuNGK+098/HTkj15t2fl853+HLw83mxXd+by4f34+TupbMSSUmkl7MFZL/Ohwq6RMzsjzdosxG+WywdPg31k/yM9ZXza6ulDwdPhb70h1lXNOrp5MZ7PXstrrZm4vTxhmbUcHHisC7WnFTitd2ZJ8eXU7UXYzsnEuVdueMZUw+NrUtzdamt9Ocr1Ir7FR7+kvii12qLm/4Z5xu8Y9vKUpuV0bvijlx8J9/N72CxkKsM9N3V7NNNShLvjJPVPkeC5bqtzip7KK6a4zS3MNgAAAAAAAAAAAAAAAAAAAAAAAAAAeftfaPZKMYpSrVbqnB7klvnL7Kuvil3nexZ6yczspjf7R2z/bjeu6IxG+d3v3PN2bgXOUpSbk271ar9acuC4cluSPTeuxTEREd0cvz1ee1bmqcz4y9lNRWWCskePEzOanr2RGIRcqAAAAuByYrBqWsdJfJnWi5MbJ3OdduJ3PIl2lOp2lL0asdJQekK0F7E/yl3c1dP1/DXTpq3fTtj7xx79ry/FRVqp3/Xsn7Tw9J+kwGMjWpqpC9ndSi9JQmtJQku5pnzrtubdWmfzte+3XFdOYdBzbAAAAAAAAAAAAAAAAAAAAAAAADPEVowhOc2owpxlOUnujFK7ZqmmapimN8pVVFMTM7ofL4fPVqOpJWqV2rRf7qkr5afgm2+bkfTq026NMbo9Z4z48OzD59OqurM759I5fnF9CoqMVCO6O/m+8+fmap1S9uIiMQi5RdQZnK4TkGTB2YyYQoMZMJyDJhEoiJMOLH4bMrr1o/wBS4He1XpnE7nG5RmMxveTgsX2NaM91Ku406y7oyelOr8bRfJp+yeq7b6y3jjG2PvH3jt73nt16K88J3/aftP8AT6w+U+iAAAAAAAAAAAAAAAAAAAAAwxOMpU1erOFNPc5zjC/S5ui3XXspiZ7mK7lNG2qYjvcU9v4dbnUn/BQr1F/NGNvmdo6JdnhEd8xH3cp6TbjnPdEz9lX5Q0fdr/8AQqv8EX9nc7POD9zR2+UvO2xtenXjTo0u0tKanWz0q1G1OHpKPpxV7yydVmPR0fo9VqZrrxu2bYnbPdM8M+OHG9fpuRFNPjsmPr2uvY9P16n3I9d7f4fE59IndS3YjfU7zzuzaMbGJnLcQkgAAAAoAZTWpqGZeDtbDRzTjJXhVi7ruaekl/nE99iucRMb4eK9RGccJaYLbtaNOEJ0nUnCKjKp2sI9o1pnt3XtfxMXOiUTVM01Yjljd2OtHSZimImMy6YeUSv6dCvFe9F0qkV4KWb5HOehTwqifOPtj1ajpUZ20z6e+fR34LatCq8tOaz2v2clKnVS4uEkpfI4XLFy3tqjZz3x5xsdaL1Ffyzt5cfLe7Ti6gAAAAAAAAAAAAAAHHjdowpvLrOpa6pws2lxk90VzfzO1uzVXt3Rz/N7lXdpp2b55PMqVa9V2cnBfV0bp2+1U3+Kynpim1b24z2z7bvPLzzVcr447I9/9LUNi2ea0IN75etN9Zd/xJV0rOzbP0Wno+Nu5v8A6bHvm30iY6+eTfUxzZz2bDum/wCVP8zUX6uSTZjm5quzpezKL63izpTfjjDnNmeEu/B03GnGPelr36t3ZwuVZqmXaiMUxDqpR7zjVLpENDLRcqIuAuBAAoAZzvc1DMuXGYXtMutsretr6Pu/A627mhzro1sVsuHvS/pX5G/3FXJnqaeak9nr2ZPxVyxenjCTajhLhxmDdrVIqUU7p+tlfFd8XzO9u7H8ZxLjXbnjGWuC2rVo6Tcq1Hn6VekuKe+ouT9Lm9xi50ei5tp+Gr0n2+ndvaov1Ub/AIo9Y9/r3vpKFaM4xnBqUZq8ZJ3TR86qmaZmmqMS99NUVRmNsNDKgAAAAAAAAAAA8vH49tunSdmtJ1dHkfux4y+S+R6bVmMaq/CPfs+rz3Ls/LT5/nFngsArXfoxbu223Ko+Lb1fU1cvTnEb/ozRa4zud3aKKtBJI46ZnbLtmI2QylUZqIZyq5lwmVHIuEXpwvv0X4kmcbmojLoi0txznMt7FsyJgQ5FwIzDCJAi4C5cBcYEXGETcYVSU0WISZYzj4m4lmVLlRIHFi8JvlDR98V380drdzhLlXb4w5NnYzsKl7/QVZfSx7qU29Kq4Lul8e5363rXW0/8o3dscvby5Y52rnV1f8Z39nb7+fN9YfKfRAAAAAAAAAADg2nimrU4O05q7kv3dPvl17l/sd7NuJ+Kd0es/m9xu14+GN7mwWGjvatCGiXvPgdLlc+MsW6I8HXUqN/pwOUU4dJnLM0yWGQURkwvGKRJlrCbkC4C4C4C4EphS4QzARcCHIuEyzlO5rCTImESmRSyG0Q4cPgXJhUqPK2hQSk9LxqJ3XdzX+cT1Wq5mO2HmuU4nver5OYlzoZZO88PJ0ZN6tpJODfNwlBvnc8nS6IpuZjdO339cvT0avVRid8bPzweoeZ6AAAAAAAACJySTb0STbfBIsRnZBM4eFTbm3N+tVd7P2Y+zHwXzue6cUxjhH5Lxxmqc83oPRJLct36nnjbOZduxQ0iGwIchhGkTLRcCLlC4wGYYC4wJuAuQLjBlGYuEVlMYMspTubiMM5RcuEWiySsL3MtJuBKZMCk9/U1CS5NoxvBcVJHW1OKnK5Gx5kFOMnKnOpSlK18rVnbc3GScb+B6Z01RiqImPzjG1wjVHyzMfna9LDbZqx0qxVWPv01lqRXOG6Xhbozz19Foq+ScTynd58PHzd6ekVx80Zjs3+X53Pcw9eFSKnBqUZbmvw5PkeGuiqidNUYl66aoqjMbYaGWgAAAAAOHbE/osv1so0/uvWS/lUjt0ePjzy2/ni5Xp+HHNzYZat8F82da92HOje3qMxDcs7mmUxjckyq1kTaDYwK5imUXLhEXGAuMCcwwGYmBa4VFwikqhqKUmWTkawzlGYuEyJkVrEjS1yBcipuBSUixCJTANJ77PrqN24c1bBrfDR8O59DpTdnixNvk5sPWlSm5wTd39LT+sXFL31893C3SumLlOmfCeX9f7c6aponVHjHP+30tKrGUYyi7xklKLW5p7mfNqpmmcTve+JiYzC5FAAAAB5e23rRX2py+Ebf3Hq6N/Ke557/AAZYOejvx/I1cjazROx0vU5w2yitehqZ2I0bMqq5FwirZcCrkawirkMJkzFwZRmGDKcwwZSpEwZHUQ0mVJTZYhJlnc0ytcYUuQSmFSpEwZWTIqyYVNyCbICjViiUyCyA5sZT9pdH+p0tzwYrji22FVs6lLuX0sOSk/SXg9fvnPpVOcV+E/b0+jfR6t9Pj+fnF7B5HpAAAAB5W3FrRf2px8XBv+09XRv5R+b/AO3n6Rwc+Fej6nWve50bm2Y54bytGoTSuRyGDKrkXCKORrCZVci4TKrkXCZRmLhModQYMqusXSmpHaDSZSpDBlZSJhcqZi4QzDBlOYYMpUiYXKykTCrJkwLJkwuVkyKsmRUy3CCVEyouiKrWV4y6MtO+Enc5tnytiKP2lUh4OOb+xHS9GbdXhP2+7FqcXI8fz0fQnz3tAAAABwbchejKXfScav3Yv0v6cx36NOLmOez29XG/HwZ5bfzweZh5WduJ6q42PPTO10nN0JiCWTkawyo6jLpTKrqs1pTUo6zLpZ1KOqzWmE1KOoXCZRnLgynOTBlKmTC5XUiYXK2exMLlTOawzkzDBlKkTC5WUiYMrKRMLlZSJhcrqRnCrpkVZMjRKQiCZEwiyZFRWlaMulvjoWmNpM7HNs6N8RSXuxqVPglH+83enFqfCPv9nO1tuR4+33fRHz3uAAAABEldNPVPRrigPlnTdOcqT30msr96k/Ul8rdYs+pFUV0xXz+vH37pfOxomaeX04O6jUvr/iZxqjDtTOVpEhZc8zpDnLKUjUQzMs5SNxDOWbkawmVHMuGcquZcGUZxhMrwdySsLtmWkdoXCZQ6hcGUZxgyspkwZTnGFylTJgyvGZnC5XUyYayupkwuV41DM0rlbOTC5SmRV0QWTI05sVVu8q7t/XgdKKeLnXPB1+T9K6nWe6paFPnTi36XjJvwSOPSqsYo5b+/+o+7p0anfXz3dz2DyPUAAAAAB5u2sA6kVOn+1pXyrcqkH61NvnZWfc0uZ6ej3oonFXyz6dv5wcL9qaozTvj8w8TDYn2le2qaejTTs013NO6se2ujhLyU18Yd8aiaujhjDtnKsiwksJxR0iWJhlKKNRLOGcmahljNm4Zlmt5plfQyqMxcGU9qTSalXM1gyrnLhMimTBldTJhcpUiYMrqRMLldSJhpdMyq6ZmYaZ4jFKC4y7l+bNUW5q7maq4pMPj09JaPj3P9BXZmNyU3Yne7IVE9zT6NHGYmHaJhZ1Yre18SaZldUQxqYu+kfj+huLfNia+TPBYZ4iTjG6pRbVWqtL2304Pj3Nrd13au3Isxmfm4R95+3PuS3RN2cRu4z9o+/LvfUwgkkopJRSSS0SS3JHy5mZnMvoRGNkLEUAAAAAAB4219kOTdahZVXbPTekK6S0u/ZnbRS8H3Neyx0nTGivdwnl/XZ5dvlvWMzqo38e3++3z7PEo4jWS1jKDtOnNZZwfCS/B7n3Nntqo2Z3xwl5Iq8Ox0xxCe/R893xOeiYb1xKzZFZTZuGZYzkbiGZYu7NsF0l+LY3m5x4jHJerq+Pcv1O1NmZ3uVV2I3OWjjpJvP6SfxXQ61WYmNjnTdmJ2u6FVNXTujhNMxvdoqidycwwZLgylSJgypWxMYL0n0Xe/A1TbmrclVcU73nvaNRyurJe7vVufM9HUU4xLj11Wcu2jtKL9ZNdNUcKrExudab0cXTHG0/e+Uv0OU2quTpFynmt5/Di30T/MnU1L1tLOePk/V9Fcd7NxZiN7M3ZncwwFGriZOOGSkrtTxU7vD03ezs/3st/oxfdq4kvXaLMfH5cf68fCJbtWark9nN61fyZxNP8AZVIYiPCt9BVXH0oRcZdMsep5aOnW6vnjT3bY9dvrL0VdDmPlnPe5VhcStJYauuaeHqJ9MtT8bHbrrU7q49fZx6m5H8fp7t6ODxUnaOHqR+1VnRpw8bScv6TFV6zG+vyifaI9Wos3J/j9Pz0enhfJ6T1xM019TRzRg+Uqj9KS6ZfE81fTIj/1x4z7bo9Xejoufnnwj3/096lTjGKjFKMYpKMYpRjFLckluPDMzM5nbL1xERGIWIoAAAAAAAAA4tpbKpV0s6anFWhVg8lWHSXDk7p8Dtav12vl3cuH56uVyzTc37+fF89jNj4qn6qWJhxhlpVkucJPLLqmv4T32+lWq9/wz5x57/TxeOvo9dO74o9fb83PLljowajOToyeihWUqEm+UZpX8LnqijVGY2x2bfo4TM079jfziXJ87foTRCa5ZyxMuC+DLFuEmuXPXxckrtqK4uyXxZ0ptwxNcuOlXdZ2oRqYl6r6GLqwvwdT1I+Mkbqmm388xT3+2/0Kbdde6Mva2f5I16lniZLDw39lSaqV5LhKpbLDpFS/iR4rv6lTTstxmec7vL/Xc9dvoHGufB1bV8iopZsE+zklrRqynOlVdt+d3lCXF6p96u7nKx+p1ROLu2Ocb4+0/m1u90GmqPg2S+TxcKlCVq8J4eV7Jz0hJ/ZqL0ZdL35H17dy3ej4Jir6+W98y5auWp+KMNI42fJ82v0LNqlnrKlvP5cF8ydTHNetllVx07XclBd70il4s1FqnllmblS+ztnYjENdhTlNP9/O9OglxztXn91SOd7pNqzHxzt5Rtny4eOHS10a5c3R4y+vwPkTh1BrEOVerK16ilOiqXKkou8VzbbffpofHu/qd2qrNHwxy3+fN9S30G3TTirbP5ucuJ8iJL9hiHb3a9KNXwUoOFvFM60fqk/zp8px9csVfp9P8Zw5J+SmOT9HzSS4urWp/Ls5fido/UbM74nyj3hynoFfCYbUvJHFu2arh6XHLTq4h+F5QOdX6lb4UzPjEe7pHQJ41PUwnkdh1rXdTFP3ariqPTsoJRkv4sx5bn6hdq+X4e7f57/LD0UdEt09ve+ihFJJJJJJJJKySW5JHhmcvSkAAAAAAAAAAAAAAAAAAVqU4yTUkpJ71JJp+DLEzE5gxl5c/JrAtt+b0It73CnGk31cbHeOl34/nPnly6i3/jDP/hXBfVPo6tdr4ZjX72//AJfROot8m1DycwMHmjhsOpLdN0oSmvvNXMVdKvVRia5x3tRaojdEPTStotEu44OiQAETimmmk09GmrproInA8ev5K4Gd70KcG9W6WbDtvjem0eqnp3SKd1c+O365cKujWqt9MOdeReB9yr086xf/ANDp/wCS6T/lHlT7MfsrH+PrPu7cJ5O4Ok1KFClmW6co9pNdJSu/mca+l364xVXOPR1psW6dsUw9Q87qAAAAAAAAAAAAAAAAAAAAAAAAAAAAAAAAAAAAAAAAAAAAAAAAAAAAAAAAAAAAAAAARcCMxcCHMYTKHULpModUaTKrrF0plDrl0GpHnA0JqR5wXQakecjQajzkdWajzkdWajzkaDUnzgaDUnzgmg1J7caF1JVYmkylViaVysqo0mU9oTBlOYYVNyCQAAAAAAAAAABVsqKtlFGy4TKjkawijkWITLNzNYTKkps1EJlnKozWlMs5VWa0s5ZyrM1FCamcsQzWiE1M3ima6uE1KvGMvVQmtCxj5jqoNa6xTJ1cLqXjiGZmiF1NI12ZmhdTRVWZ0rlpGqzOlrLSMzMwuWimZmFyupEwuWikZwq6ZnC5WTIq6ZBJFSAAAAAAABDQFXEuRVwLlMKuBcphR0zWpMKOkXUmFHRNakwo6BdaaVHhzWtNKrwxesTSo8IXrDQq8GXrU0I8yL1poPMh1poSsGTrTQssIOsXQssKZ6w0rrDk1rpXVAzrXSuqJNS6V1SM6lwuqZNS4WUCZXC6gZyuFlEmRZIipAAAAAAAAAAAAABFgGUCMqLkMiGRHZoZTCOzRcmDs0NRhHZIajB2SGqTB2SGqTB2SGowns0NRg7NDJhPZomTBkQyuE5UMicpAsBIAAAAAAAAD//Z"/>
          <p:cNvSpPr>
            <a:spLocks noChangeAspect="1" noChangeArrowheads="1"/>
          </p:cNvSpPr>
          <p:nvPr/>
        </p:nvSpPr>
        <p:spPr bwMode="auto">
          <a:xfrm>
            <a:off x="155575" y="-2384425"/>
            <a:ext cx="6991350" cy="49720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ZA"/>
          </a:p>
        </p:txBody>
      </p:sp>
    </p:spTree>
    <p:extLst>
      <p:ext uri="{BB962C8B-B14F-4D97-AF65-F5344CB8AC3E}">
        <p14:creationId xmlns:p14="http://schemas.microsoft.com/office/powerpoint/2010/main" val="1047532077"/>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lstStyle/>
          <a:p>
            <a:pPr eaLnBrk="1" hangingPunct="1"/>
            <a:r>
              <a:rPr lang="en-ZA" smtClean="0"/>
              <a:t>Here we go hands-on…</a:t>
            </a:r>
            <a:endParaRPr lang="en-GB" smtClean="0"/>
          </a:p>
        </p:txBody>
      </p:sp>
      <p:sp>
        <p:nvSpPr>
          <p:cNvPr id="35843" name="Rectangle 3"/>
          <p:cNvSpPr>
            <a:spLocks noGrp="1" noChangeArrowheads="1"/>
          </p:cNvSpPr>
          <p:nvPr>
            <p:ph idx="1"/>
          </p:nvPr>
        </p:nvSpPr>
        <p:spPr/>
        <p:txBody>
          <a:bodyPr/>
          <a:lstStyle/>
          <a:p>
            <a:pPr eaLnBrk="1" hangingPunct="1">
              <a:lnSpc>
                <a:spcPct val="90000"/>
              </a:lnSpc>
            </a:pPr>
            <a:r>
              <a:rPr lang="en-ZA" smtClean="0">
                <a:solidFill>
                  <a:srgbClr val="002060"/>
                </a:solidFill>
              </a:rPr>
              <a:t>MPLAB X</a:t>
            </a:r>
          </a:p>
          <a:p>
            <a:pPr lvl="1" eaLnBrk="1" hangingPunct="1">
              <a:lnSpc>
                <a:spcPct val="90000"/>
              </a:lnSpc>
            </a:pPr>
            <a:r>
              <a:rPr lang="en-ZA" smtClean="0">
                <a:solidFill>
                  <a:srgbClr val="002060"/>
                </a:solidFill>
              </a:rPr>
              <a:t>Microchip's Integrated Development Environment</a:t>
            </a:r>
          </a:p>
          <a:p>
            <a:pPr lvl="1" eaLnBrk="1" hangingPunct="1">
              <a:lnSpc>
                <a:spcPct val="90000"/>
              </a:lnSpc>
            </a:pPr>
            <a:r>
              <a:rPr lang="en-ZA" smtClean="0">
                <a:solidFill>
                  <a:srgbClr val="002060"/>
                </a:solidFill>
              </a:rPr>
              <a:t>Used to write code (editor)</a:t>
            </a:r>
          </a:p>
          <a:p>
            <a:pPr lvl="1" eaLnBrk="1" hangingPunct="1">
              <a:lnSpc>
                <a:spcPct val="90000"/>
              </a:lnSpc>
            </a:pPr>
            <a:r>
              <a:rPr lang="en-ZA" smtClean="0">
                <a:solidFill>
                  <a:srgbClr val="002060"/>
                </a:solidFill>
              </a:rPr>
              <a:t>Compile code</a:t>
            </a:r>
          </a:p>
          <a:p>
            <a:pPr lvl="1" eaLnBrk="1" hangingPunct="1">
              <a:lnSpc>
                <a:spcPct val="90000"/>
              </a:lnSpc>
            </a:pPr>
            <a:r>
              <a:rPr lang="en-ZA" smtClean="0">
                <a:solidFill>
                  <a:srgbClr val="002060"/>
                </a:solidFill>
              </a:rPr>
              <a:t>Debug</a:t>
            </a:r>
          </a:p>
          <a:p>
            <a:pPr lvl="1" eaLnBrk="1" hangingPunct="1">
              <a:lnSpc>
                <a:spcPct val="90000"/>
              </a:lnSpc>
            </a:pPr>
            <a:r>
              <a:rPr lang="en-ZA" smtClean="0">
                <a:solidFill>
                  <a:srgbClr val="002060"/>
                </a:solidFill>
              </a:rPr>
              <a:t>Download object code to PIC via some interface </a:t>
            </a:r>
          </a:p>
          <a:p>
            <a:pPr lvl="2" eaLnBrk="1" hangingPunct="1">
              <a:lnSpc>
                <a:spcPct val="90000"/>
              </a:lnSpc>
            </a:pPr>
            <a:r>
              <a:rPr lang="en-ZA" smtClean="0">
                <a:solidFill>
                  <a:srgbClr val="002060"/>
                </a:solidFill>
              </a:rPr>
              <a:t>e.g. PICkit</a:t>
            </a:r>
          </a:p>
          <a:p>
            <a:pPr lvl="2" eaLnBrk="1" hangingPunct="1">
              <a:lnSpc>
                <a:spcPct val="90000"/>
              </a:lnSpc>
            </a:pPr>
            <a:endParaRPr lang="en-ZA" smtClean="0">
              <a:solidFill>
                <a:srgbClr val="002060"/>
              </a:solidFill>
            </a:endParaRPr>
          </a:p>
          <a:p>
            <a:pPr lvl="2" eaLnBrk="1" hangingPunct="1">
              <a:lnSpc>
                <a:spcPct val="90000"/>
              </a:lnSpc>
            </a:pPr>
            <a:endParaRPr lang="en-ZA" smtClean="0">
              <a:solidFill>
                <a:srgbClr val="002060"/>
              </a:solidFill>
            </a:endParaRPr>
          </a:p>
        </p:txBody>
      </p:sp>
    </p:spTree>
    <p:extLst>
      <p:ext uri="{BB962C8B-B14F-4D97-AF65-F5344CB8AC3E}">
        <p14:creationId xmlns:p14="http://schemas.microsoft.com/office/powerpoint/2010/main" val="4019731430"/>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p:cNvSpPr>
          <p:nvPr>
            <p:ph type="title"/>
          </p:nvPr>
        </p:nvSpPr>
        <p:spPr/>
        <p:txBody>
          <a:bodyPr/>
          <a:lstStyle/>
          <a:p>
            <a:r>
              <a:rPr lang="en-ZA" smtClean="0"/>
              <a:t>Agenda: Coding </a:t>
            </a:r>
            <a:r>
              <a:rPr lang="en-ZA" smtClean="0"/>
              <a:t>lecture (next week)</a:t>
            </a:r>
            <a:endParaRPr lang="en-ZA" smtClean="0"/>
          </a:p>
        </p:txBody>
      </p:sp>
      <p:sp>
        <p:nvSpPr>
          <p:cNvPr id="36867" name="Content Placeholder 2"/>
          <p:cNvSpPr>
            <a:spLocks noGrp="1"/>
          </p:cNvSpPr>
          <p:nvPr>
            <p:ph idx="1"/>
          </p:nvPr>
        </p:nvSpPr>
        <p:spPr>
          <a:xfrm>
            <a:off x="468313" y="1484313"/>
            <a:ext cx="7772400" cy="4968875"/>
          </a:xfrm>
        </p:spPr>
        <p:txBody>
          <a:bodyPr/>
          <a:lstStyle/>
          <a:p>
            <a:r>
              <a:rPr lang="en-ZA" smtClean="0">
                <a:solidFill>
                  <a:srgbClr val="002060"/>
                </a:solidFill>
              </a:rPr>
              <a:t>MPLAB X demo </a:t>
            </a:r>
          </a:p>
          <a:p>
            <a:pPr lvl="1"/>
            <a:r>
              <a:rPr lang="en-ZA" sz="1800" smtClean="0">
                <a:solidFill>
                  <a:srgbClr val="002060"/>
                </a:solidFill>
              </a:rPr>
              <a:t>new project; </a:t>
            </a:r>
          </a:p>
          <a:p>
            <a:pPr lvl="1"/>
            <a:r>
              <a:rPr lang="en-ZA" sz="1800" smtClean="0">
                <a:solidFill>
                  <a:srgbClr val="002060"/>
                </a:solidFill>
              </a:rPr>
              <a:t>editing code; </a:t>
            </a:r>
          </a:p>
          <a:p>
            <a:pPr lvl="1"/>
            <a:r>
              <a:rPr lang="en-ZA" sz="1800" smtClean="0">
                <a:solidFill>
                  <a:srgbClr val="002060"/>
                </a:solidFill>
              </a:rPr>
              <a:t>compile; </a:t>
            </a:r>
          </a:p>
          <a:p>
            <a:pPr lvl="1"/>
            <a:r>
              <a:rPr lang="en-ZA" sz="1800" smtClean="0">
                <a:solidFill>
                  <a:srgbClr val="002060"/>
                </a:solidFill>
              </a:rPr>
              <a:t>debugger &amp; MPLAB sim; </a:t>
            </a:r>
          </a:p>
          <a:p>
            <a:pPr lvl="1"/>
            <a:r>
              <a:rPr lang="en-ZA" sz="1800" smtClean="0">
                <a:solidFill>
                  <a:srgbClr val="002060"/>
                </a:solidFill>
              </a:rPr>
              <a:t>run (watchdog timer timeout); </a:t>
            </a:r>
          </a:p>
          <a:p>
            <a:pPr lvl="1"/>
            <a:r>
              <a:rPr lang="en-ZA" sz="1800" smtClean="0">
                <a:solidFill>
                  <a:srgbClr val="002060"/>
                </a:solidFill>
              </a:rPr>
              <a:t>configuration bits (explain + not accessible after PIC has been programmed); </a:t>
            </a:r>
          </a:p>
          <a:p>
            <a:pPr lvl="1"/>
            <a:r>
              <a:rPr lang="en-ZA" sz="1800" smtClean="0">
                <a:solidFill>
                  <a:srgbClr val="002060"/>
                </a:solidFill>
              </a:rPr>
              <a:t>oscillator; </a:t>
            </a:r>
          </a:p>
          <a:p>
            <a:pPr lvl="1"/>
            <a:r>
              <a:rPr lang="en-ZA" sz="1800" smtClean="0">
                <a:solidFill>
                  <a:srgbClr val="002060"/>
                </a:solidFill>
              </a:rPr>
              <a:t>watchdog (reset PIC after some predefined time); </a:t>
            </a:r>
          </a:p>
          <a:p>
            <a:pPr lvl="1"/>
            <a:r>
              <a:rPr lang="en-ZA" sz="1800" smtClean="0">
                <a:solidFill>
                  <a:srgbClr val="002060"/>
                </a:solidFill>
              </a:rPr>
              <a:t>power up timer.</a:t>
            </a:r>
          </a:p>
          <a:p>
            <a:endParaRPr lang="en-ZA" smtClean="0">
              <a:solidFill>
                <a:srgbClr val="002060"/>
              </a:solidFill>
            </a:endParaRPr>
          </a:p>
        </p:txBody>
      </p:sp>
    </p:spTree>
    <p:extLst>
      <p:ext uri="{BB962C8B-B14F-4D97-AF65-F5344CB8AC3E}">
        <p14:creationId xmlns:p14="http://schemas.microsoft.com/office/powerpoint/2010/main" val="390679090"/>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ZA" smtClean="0"/>
              <a:t>Tutorials</a:t>
            </a:r>
            <a:endParaRPr lang="en-ZA" dirty="0"/>
          </a:p>
        </p:txBody>
      </p:sp>
      <p:sp>
        <p:nvSpPr>
          <p:cNvPr id="3" name="Content Placeholder 2"/>
          <p:cNvSpPr>
            <a:spLocks noGrp="1"/>
          </p:cNvSpPr>
          <p:nvPr>
            <p:ph idx="1"/>
          </p:nvPr>
        </p:nvSpPr>
        <p:spPr/>
        <p:txBody>
          <a:bodyPr/>
          <a:lstStyle/>
          <a:p>
            <a:r>
              <a:rPr lang="en-ZA" smtClean="0">
                <a:solidFill>
                  <a:srgbClr val="002060"/>
                </a:solidFill>
              </a:rPr>
              <a:t>Details to be posted on ClickUP</a:t>
            </a:r>
          </a:p>
          <a:p>
            <a:r>
              <a:rPr lang="en-ZA" smtClean="0">
                <a:solidFill>
                  <a:srgbClr val="002060"/>
                </a:solidFill>
              </a:rPr>
              <a:t>2 x Theory (Jacques) + 1 x Coding (Duane)</a:t>
            </a:r>
          </a:p>
          <a:p>
            <a:r>
              <a:rPr lang="en-ZA" smtClean="0">
                <a:solidFill>
                  <a:srgbClr val="002060"/>
                </a:solidFill>
              </a:rPr>
              <a:t>Old test and exam papers</a:t>
            </a:r>
          </a:p>
          <a:p>
            <a:r>
              <a:rPr lang="en-ZA" smtClean="0">
                <a:solidFill>
                  <a:srgbClr val="002060"/>
                </a:solidFill>
              </a:rPr>
              <a:t>Tut 1 next week.</a:t>
            </a:r>
          </a:p>
        </p:txBody>
      </p:sp>
    </p:spTree>
    <p:extLst>
      <p:ext uri="{BB962C8B-B14F-4D97-AF65-F5344CB8AC3E}">
        <p14:creationId xmlns:p14="http://schemas.microsoft.com/office/powerpoint/2010/main" val="107294588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0000" y="360000"/>
            <a:ext cx="7772400" cy="1143000"/>
          </a:xfrm>
        </p:spPr>
        <p:txBody>
          <a:bodyPr/>
          <a:lstStyle/>
          <a:p>
            <a:pPr algn="l"/>
            <a:r>
              <a:rPr lang="en-ZA" sz="3200" smtClean="0">
                <a:solidFill>
                  <a:schemeClr val="accent2">
                    <a:lumMod val="50000"/>
                  </a:schemeClr>
                </a:solidFill>
                <a:latin typeface="Arial Rounded MT Bold" pitchFamily="34" charset="0"/>
              </a:rPr>
              <a:t>Automatic grading software (AGS)</a:t>
            </a:r>
            <a:endParaRPr lang="en-ZA" sz="3200" dirty="0">
              <a:solidFill>
                <a:schemeClr val="accent2">
                  <a:lumMod val="50000"/>
                </a:schemeClr>
              </a:solidFill>
            </a:endParaRPr>
          </a:p>
        </p:txBody>
      </p:sp>
      <p:sp>
        <p:nvSpPr>
          <p:cNvPr id="3" name="Content Placeholder 2"/>
          <p:cNvSpPr>
            <a:spLocks noGrp="1"/>
          </p:cNvSpPr>
          <p:nvPr>
            <p:ph idx="1"/>
          </p:nvPr>
        </p:nvSpPr>
        <p:spPr>
          <a:xfrm>
            <a:off x="540000" y="1260000"/>
            <a:ext cx="7772400" cy="4114800"/>
          </a:xfrm>
        </p:spPr>
        <p:txBody>
          <a:bodyPr/>
          <a:lstStyle/>
          <a:p>
            <a:r>
              <a:rPr lang="en-ZA" sz="2000" dirty="0" smtClean="0">
                <a:solidFill>
                  <a:schemeClr val="accent2">
                    <a:lumMod val="75000"/>
                  </a:schemeClr>
                </a:solidFill>
                <a:latin typeface="Arial" pitchFamily="34" charset="0"/>
                <a:cs typeface="Arial" pitchFamily="34" charset="0"/>
              </a:rPr>
              <a:t>Objective</a:t>
            </a:r>
          </a:p>
          <a:p>
            <a:r>
              <a:rPr lang="en-ZA" sz="2000" dirty="0" smtClean="0">
                <a:solidFill>
                  <a:schemeClr val="accent2">
                    <a:lumMod val="75000"/>
                  </a:schemeClr>
                </a:solidFill>
                <a:latin typeface="Arial" pitchFamily="34" charset="0"/>
                <a:cs typeface="Arial" pitchFamily="34" charset="0"/>
              </a:rPr>
              <a:t>Subsections of code</a:t>
            </a:r>
          </a:p>
          <a:p>
            <a:r>
              <a:rPr lang="en-ZA" sz="2000" smtClean="0">
                <a:solidFill>
                  <a:schemeClr val="accent2">
                    <a:lumMod val="75000"/>
                  </a:schemeClr>
                </a:solidFill>
                <a:latin typeface="Arial" pitchFamily="34" charset="0"/>
                <a:cs typeface="Arial" pitchFamily="34" charset="0"/>
              </a:rPr>
              <a:t>Strict </a:t>
            </a:r>
            <a:r>
              <a:rPr lang="en-ZA" sz="2000" dirty="0" smtClean="0">
                <a:solidFill>
                  <a:schemeClr val="accent2">
                    <a:lumMod val="75000"/>
                  </a:schemeClr>
                </a:solidFill>
                <a:latin typeface="Arial" pitchFamily="34" charset="0"/>
                <a:cs typeface="Arial" pitchFamily="34" charset="0"/>
              </a:rPr>
              <a:t>syntax requirements</a:t>
            </a:r>
          </a:p>
          <a:p>
            <a:r>
              <a:rPr lang="en-ZA" sz="2000" dirty="0" smtClean="0">
                <a:solidFill>
                  <a:schemeClr val="accent2">
                    <a:lumMod val="75000"/>
                  </a:schemeClr>
                </a:solidFill>
                <a:latin typeface="Arial" pitchFamily="34" charset="0"/>
                <a:cs typeface="Arial" pitchFamily="34" charset="0"/>
              </a:rPr>
              <a:t>Immediate results</a:t>
            </a:r>
          </a:p>
          <a:p>
            <a:r>
              <a:rPr lang="en-ZA" sz="2000" dirty="0" smtClean="0">
                <a:solidFill>
                  <a:schemeClr val="accent2">
                    <a:lumMod val="75000"/>
                  </a:schemeClr>
                </a:solidFill>
                <a:latin typeface="Arial" pitchFamily="34" charset="0"/>
                <a:cs typeface="Arial" pitchFamily="34" charset="0"/>
              </a:rPr>
              <a:t>Binary marking for subsections (</a:t>
            </a:r>
            <a:r>
              <a:rPr lang="en-ZA" sz="2000" smtClean="0">
                <a:solidFill>
                  <a:schemeClr val="accent2">
                    <a:lumMod val="75000"/>
                  </a:schemeClr>
                </a:solidFill>
                <a:latin typeface="Arial" pitchFamily="34" charset="0"/>
                <a:cs typeface="Arial" pitchFamily="34" charset="0"/>
              </a:rPr>
              <a:t>as was the case since always)</a:t>
            </a:r>
          </a:p>
          <a:p>
            <a:r>
              <a:rPr lang="en-ZA" sz="2000" smtClean="0">
                <a:solidFill>
                  <a:schemeClr val="accent2">
                    <a:lumMod val="75000"/>
                  </a:schemeClr>
                </a:solidFill>
                <a:latin typeface="Arial" pitchFamily="34" charset="0"/>
                <a:cs typeface="Arial" pitchFamily="34" charset="0"/>
              </a:rPr>
              <a:t>Opportunity for practice via old tests and exams</a:t>
            </a:r>
          </a:p>
          <a:p>
            <a:pPr lvl="1"/>
            <a:r>
              <a:rPr lang="en-ZA" sz="1600" smtClean="0">
                <a:solidFill>
                  <a:schemeClr val="accent2">
                    <a:lumMod val="75000"/>
                  </a:schemeClr>
                </a:solidFill>
                <a:latin typeface="Arial" pitchFamily="34" charset="0"/>
                <a:cs typeface="Arial" pitchFamily="34" charset="0"/>
              </a:rPr>
              <a:t>(this means you'll never get an old paper, so don't memorize old memos)</a:t>
            </a:r>
            <a:endParaRPr lang="en-ZA" sz="1600" dirty="0" smtClean="0">
              <a:solidFill>
                <a:schemeClr val="accent2">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1045887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0000" y="360000"/>
            <a:ext cx="7772400" cy="1143000"/>
          </a:xfrm>
        </p:spPr>
        <p:txBody>
          <a:bodyPr/>
          <a:lstStyle/>
          <a:p>
            <a:pPr algn="l"/>
            <a:r>
              <a:rPr lang="en-ZA" sz="3200" smtClean="0">
                <a:solidFill>
                  <a:schemeClr val="accent2">
                    <a:lumMod val="50000"/>
                  </a:schemeClr>
                </a:solidFill>
                <a:latin typeface="Arial Rounded MT Bold" pitchFamily="34" charset="0"/>
              </a:rPr>
              <a:t>AGS panel</a:t>
            </a:r>
            <a:endParaRPr lang="en-ZA" sz="3200">
              <a:solidFill>
                <a:schemeClr val="accent2">
                  <a:lumMod val="50000"/>
                </a:schemeClr>
              </a:solidFill>
              <a:latin typeface="Arial Rounded MT Bold" pitchFamily="34" charset="0"/>
            </a:endParaRPr>
          </a:p>
        </p:txBody>
      </p:sp>
      <p:sp>
        <p:nvSpPr>
          <p:cNvPr id="3" name="Content Placeholder 2"/>
          <p:cNvSpPr>
            <a:spLocks noGrp="1"/>
          </p:cNvSpPr>
          <p:nvPr>
            <p:ph idx="1"/>
          </p:nvPr>
        </p:nvSpPr>
        <p:spPr>
          <a:xfrm>
            <a:off x="540000" y="1260000"/>
            <a:ext cx="8229600" cy="4525963"/>
          </a:xfrm>
        </p:spPr>
        <p:txBody>
          <a:bodyPr/>
          <a:lstStyle/>
          <a:p>
            <a:pPr>
              <a:spcBef>
                <a:spcPts val="0"/>
              </a:spcBef>
              <a:spcAft>
                <a:spcPts val="1200"/>
              </a:spcAft>
            </a:pPr>
            <a:r>
              <a:rPr lang="en-ZA" sz="2000" smtClean="0">
                <a:solidFill>
                  <a:schemeClr val="accent2">
                    <a:lumMod val="75000"/>
                  </a:schemeClr>
                </a:solidFill>
              </a:rPr>
              <a:t>Objective: optimization of AGS for variations in interpretation and implementation.</a:t>
            </a:r>
          </a:p>
          <a:p>
            <a:pPr>
              <a:spcBef>
                <a:spcPts val="0"/>
              </a:spcBef>
              <a:spcAft>
                <a:spcPts val="1200"/>
              </a:spcAft>
            </a:pPr>
            <a:r>
              <a:rPr lang="en-ZA" sz="2000" smtClean="0">
                <a:solidFill>
                  <a:schemeClr val="accent2">
                    <a:lumMod val="75000"/>
                  </a:schemeClr>
                </a:solidFill>
              </a:rPr>
              <a:t>Members: good students appointed by class through class reps</a:t>
            </a:r>
          </a:p>
          <a:p>
            <a:pPr lvl="1">
              <a:spcBef>
                <a:spcPts val="0"/>
              </a:spcBef>
              <a:spcAft>
                <a:spcPts val="1200"/>
              </a:spcAft>
            </a:pPr>
            <a:r>
              <a:rPr lang="en-ZA" sz="1800" smtClean="0">
                <a:solidFill>
                  <a:schemeClr val="accent2">
                    <a:lumMod val="75000"/>
                  </a:schemeClr>
                </a:solidFill>
              </a:rPr>
              <a:t>3 Electronic</a:t>
            </a:r>
          </a:p>
          <a:p>
            <a:pPr lvl="1">
              <a:spcBef>
                <a:spcPts val="0"/>
              </a:spcBef>
              <a:spcAft>
                <a:spcPts val="1200"/>
              </a:spcAft>
            </a:pPr>
            <a:r>
              <a:rPr lang="en-ZA" sz="1800" smtClean="0">
                <a:solidFill>
                  <a:schemeClr val="accent2">
                    <a:lumMod val="75000"/>
                  </a:schemeClr>
                </a:solidFill>
              </a:rPr>
              <a:t>3 Electrical</a:t>
            </a:r>
          </a:p>
          <a:p>
            <a:pPr lvl="1">
              <a:spcBef>
                <a:spcPts val="0"/>
              </a:spcBef>
              <a:spcAft>
                <a:spcPts val="1200"/>
              </a:spcAft>
            </a:pPr>
            <a:r>
              <a:rPr lang="en-ZA" sz="1800" smtClean="0">
                <a:solidFill>
                  <a:schemeClr val="accent2">
                    <a:lumMod val="75000"/>
                  </a:schemeClr>
                </a:solidFill>
              </a:rPr>
              <a:t>4 Computer</a:t>
            </a:r>
            <a:endParaRPr lang="en-ZA" sz="1800">
              <a:solidFill>
                <a:schemeClr val="accent2">
                  <a:lumMod val="75000"/>
                </a:schemeClr>
              </a:solidFill>
            </a:endParaRPr>
          </a:p>
          <a:p>
            <a:pPr>
              <a:spcBef>
                <a:spcPts val="0"/>
              </a:spcBef>
              <a:spcAft>
                <a:spcPts val="1200"/>
              </a:spcAft>
            </a:pPr>
            <a:r>
              <a:rPr lang="en-ZA" sz="2000" smtClean="0">
                <a:solidFill>
                  <a:schemeClr val="accent2">
                    <a:lumMod val="75000"/>
                  </a:schemeClr>
                </a:solidFill>
              </a:rPr>
              <a:t>Responsibilities: All coding tests graded </a:t>
            </a:r>
          </a:p>
          <a:p>
            <a:pPr marL="400050" lvl="1" indent="0">
              <a:spcBef>
                <a:spcPts val="0"/>
              </a:spcBef>
              <a:spcAft>
                <a:spcPts val="1200"/>
              </a:spcAft>
              <a:buNone/>
            </a:pPr>
            <a:r>
              <a:rPr lang="en-ZA" smtClean="0">
                <a:solidFill>
                  <a:schemeClr val="accent2">
                    <a:lumMod val="75000"/>
                  </a:schemeClr>
                </a:solidFill>
              </a:rPr>
              <a:t>by AGS </a:t>
            </a:r>
            <a:r>
              <a:rPr lang="en-ZA" u="sng" smtClean="0">
                <a:solidFill>
                  <a:schemeClr val="accent2">
                    <a:lumMod val="75000"/>
                  </a:schemeClr>
                </a:solidFill>
              </a:rPr>
              <a:t>including sick &amp; supp</a:t>
            </a:r>
            <a:r>
              <a:rPr lang="en-ZA" smtClean="0">
                <a:solidFill>
                  <a:schemeClr val="accent2">
                    <a:lumMod val="75000"/>
                  </a:schemeClr>
                </a:solidFill>
              </a:rPr>
              <a:t>.</a:t>
            </a:r>
          </a:p>
          <a:p>
            <a:pPr>
              <a:spcBef>
                <a:spcPts val="0"/>
              </a:spcBef>
              <a:spcAft>
                <a:spcPts val="1200"/>
              </a:spcAft>
            </a:pPr>
            <a:r>
              <a:rPr lang="en-ZA" sz="2000" smtClean="0">
                <a:solidFill>
                  <a:schemeClr val="accent2">
                    <a:lumMod val="75000"/>
                  </a:schemeClr>
                </a:solidFill>
              </a:rPr>
              <a:t>Approach: Panel’s code will be put through AGS first, AGS is then optimized after which bulk of tests are graded.</a:t>
            </a:r>
          </a:p>
          <a:p>
            <a:pPr lvl="1">
              <a:spcBef>
                <a:spcPts val="0"/>
              </a:spcBef>
              <a:spcAft>
                <a:spcPts val="1200"/>
              </a:spcAft>
            </a:pPr>
            <a:r>
              <a:rPr lang="en-ZA" sz="1800" smtClean="0">
                <a:solidFill>
                  <a:schemeClr val="accent2">
                    <a:lumMod val="75000"/>
                  </a:schemeClr>
                </a:solidFill>
              </a:rPr>
              <a:t>Tested in 2014 &gt; extremely effective.</a:t>
            </a:r>
            <a:endParaRPr lang="en-ZA" sz="1800">
              <a:solidFill>
                <a:schemeClr val="accent2">
                  <a:lumMod val="75000"/>
                </a:schemeClr>
              </a:solidFill>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46513" y="2877325"/>
            <a:ext cx="2487811" cy="18634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Cloud Callout 4"/>
          <p:cNvSpPr/>
          <p:nvPr/>
        </p:nvSpPr>
        <p:spPr bwMode="auto">
          <a:xfrm rot="20527991" flipH="1">
            <a:off x="4506762" y="2524900"/>
            <a:ext cx="2066925" cy="1085850"/>
          </a:xfrm>
          <a:prstGeom prst="cloudCallout">
            <a:avLst/>
          </a:prstGeom>
          <a:ln>
            <a:headEnd type="none" w="med" len="med"/>
            <a:tailEnd type="none" w="med" len="med"/>
          </a:ln>
          <a:extLst/>
        </p:spPr>
        <p:style>
          <a:lnRef idx="0">
            <a:schemeClr val="accent3"/>
          </a:lnRef>
          <a:fillRef idx="3">
            <a:schemeClr val="accent3"/>
          </a:fillRef>
          <a:effectRef idx="3">
            <a:schemeClr val="accent3"/>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ZA" sz="2400" b="0" i="0" u="none" strike="noStrike" cap="none" normalizeH="0" baseline="0" smtClean="0">
              <a:ln>
                <a:noFill/>
              </a:ln>
              <a:solidFill>
                <a:schemeClr val="tx1"/>
              </a:solidFill>
              <a:effectLst/>
              <a:latin typeface="Times New Roman" pitchFamily="18" charset="0"/>
            </a:endParaRPr>
          </a:p>
        </p:txBody>
      </p:sp>
      <p:sp>
        <p:nvSpPr>
          <p:cNvPr id="6" name="TextBox 5"/>
          <p:cNvSpPr txBox="1"/>
          <p:nvPr/>
        </p:nvSpPr>
        <p:spPr>
          <a:xfrm rot="20417770">
            <a:off x="5057616" y="2867771"/>
            <a:ext cx="1117614" cy="400110"/>
          </a:xfrm>
          <a:prstGeom prst="rect">
            <a:avLst/>
          </a:prstGeom>
          <a:noFill/>
        </p:spPr>
        <p:txBody>
          <a:bodyPr wrap="none" rtlCol="0">
            <a:spAutoFit/>
          </a:bodyPr>
          <a:lstStyle/>
          <a:p>
            <a:r>
              <a:rPr lang="en-ZA" sz="2000" b="1" smtClean="0">
                <a:solidFill>
                  <a:srgbClr val="00B050"/>
                </a:solidFill>
                <a:latin typeface="Comic Sans MS" pitchFamily="66" charset="0"/>
              </a:rPr>
              <a:t>Please…</a:t>
            </a:r>
            <a:endParaRPr lang="en-ZA" sz="2000" b="1">
              <a:solidFill>
                <a:srgbClr val="00B050"/>
              </a:solidFill>
              <a:latin typeface="Comic Sans MS" pitchFamily="66" charset="0"/>
            </a:endParaRPr>
          </a:p>
        </p:txBody>
      </p:sp>
    </p:spTree>
    <p:extLst>
      <p:ext uri="{BB962C8B-B14F-4D97-AF65-F5344CB8AC3E}">
        <p14:creationId xmlns:p14="http://schemas.microsoft.com/office/powerpoint/2010/main" val="1651973002"/>
      </p:ext>
    </p:extLst>
  </p:cSld>
  <p:clrMapOvr>
    <a:masterClrMapping/>
  </p:clrMapOvr>
  <p:timing>
    <p:tnLst>
      <p:par>
        <p:cTn id="1" dur="indefinite" restart="never" nodeType="tmRoot"/>
      </p:par>
    </p:tnLst>
  </p:timing>
</p:sld>
</file>

<file path=ppt/theme/theme1.xml><?xml version="1.0" encoding="utf-8"?>
<a:theme xmlns:a="http://schemas.openxmlformats.org/drawingml/2006/main" name="UP_Ligte_agterggrond">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GB"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GB"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emplate/>
  <TotalTime>4698</TotalTime>
  <Words>2954</Words>
  <Application>Microsoft Office PowerPoint</Application>
  <PresentationFormat>On-screen Show (4:3)</PresentationFormat>
  <Paragraphs>489</Paragraphs>
  <Slides>72</Slides>
  <Notes>0</Notes>
  <HiddenSlides>0</HiddenSlides>
  <MMClips>0</MMClips>
  <ScaleCrop>false</ScaleCrop>
  <HeadingPairs>
    <vt:vector size="4" baseType="variant">
      <vt:variant>
        <vt:lpstr>Theme</vt:lpstr>
      </vt:variant>
      <vt:variant>
        <vt:i4>1</vt:i4>
      </vt:variant>
      <vt:variant>
        <vt:lpstr>Slide Titles</vt:lpstr>
      </vt:variant>
      <vt:variant>
        <vt:i4>72</vt:i4>
      </vt:variant>
    </vt:vector>
  </HeadingPairs>
  <TitlesOfParts>
    <vt:vector size="73" baseType="lpstr">
      <vt:lpstr>UP_Ligte_agterggrond</vt:lpstr>
      <vt:lpstr>Function Head: Undergraduate</vt:lpstr>
      <vt:lpstr>EPY423</vt:lpstr>
      <vt:lpstr>Welcome to EMK310 continued…</vt:lpstr>
      <vt:lpstr>Assistant Lecturers</vt:lpstr>
      <vt:lpstr>Practicals: Broad assignment</vt:lpstr>
      <vt:lpstr>Practicals: Hardware</vt:lpstr>
      <vt:lpstr>Test and exams</vt:lpstr>
      <vt:lpstr>Automatic grading software (AGS)</vt:lpstr>
      <vt:lpstr>AGS panel</vt:lpstr>
      <vt:lpstr>Subminima</vt:lpstr>
      <vt:lpstr>Schedule</vt:lpstr>
      <vt:lpstr>What do I do in my EMK time?</vt:lpstr>
      <vt:lpstr>What is a cochlear implant?</vt:lpstr>
      <vt:lpstr>Why do cochlear implants work?</vt:lpstr>
      <vt:lpstr>Some present research topics</vt:lpstr>
      <vt:lpstr>Computational physiology: modelling of the electrode-nerve interface</vt:lpstr>
      <vt:lpstr>Guinea-pig model</vt:lpstr>
      <vt:lpstr>Basic form of neural models</vt:lpstr>
      <vt:lpstr>Generation of user-specific models</vt:lpstr>
      <vt:lpstr>User-specific models</vt:lpstr>
      <vt:lpstr>PowerPoint Presentation</vt:lpstr>
      <vt:lpstr>EMK310 Lecture 1 Introduction to Microcontrollers &amp; PIC Theory &amp; Application  Professor Tania Hanekom tania.hanekom@up.ac.za  Copyright reserved by University of Pretoria </vt:lpstr>
      <vt:lpstr>SO WHAT IS A μP OR A μC?</vt:lpstr>
      <vt:lpstr>A microprocessor is a…</vt:lpstr>
      <vt:lpstr>Microcontroller vs microprocessor</vt:lpstr>
      <vt:lpstr>Where do microprocessors come from and where do we use them?</vt:lpstr>
      <vt:lpstr>"OUR" micros</vt:lpstr>
      <vt:lpstr>Micros can’t think…</vt:lpstr>
      <vt:lpstr>Data representation in micros</vt:lpstr>
      <vt:lpstr>Assembly language</vt:lpstr>
      <vt:lpstr>Assembly language (2)</vt:lpstr>
      <vt:lpstr>High-level languages</vt:lpstr>
      <vt:lpstr>Number systems</vt:lpstr>
      <vt:lpstr>Architecture</vt:lpstr>
      <vt:lpstr>Architecture</vt:lpstr>
      <vt:lpstr>Microprocessor systems</vt:lpstr>
      <vt:lpstr>Architecture: Hardware setup</vt:lpstr>
      <vt:lpstr>Architecture </vt:lpstr>
      <vt:lpstr>PIC10F200</vt:lpstr>
      <vt:lpstr>PIC32MX220F032B</vt:lpstr>
      <vt:lpstr>MEMORY</vt:lpstr>
      <vt:lpstr>Memory</vt:lpstr>
      <vt:lpstr>Memory </vt:lpstr>
      <vt:lpstr>Architecture: Memory structure</vt:lpstr>
      <vt:lpstr>Word sizes</vt:lpstr>
      <vt:lpstr>Word sizes (2)</vt:lpstr>
      <vt:lpstr>Memory maps </vt:lpstr>
      <vt:lpstr>Types of memory</vt:lpstr>
      <vt:lpstr>Program memory</vt:lpstr>
      <vt:lpstr>Data memory</vt:lpstr>
      <vt:lpstr>Communication inside the microcontroller</vt:lpstr>
      <vt:lpstr>Standard buses</vt:lpstr>
      <vt:lpstr>Data bus</vt:lpstr>
      <vt:lpstr>Data bus (continued)</vt:lpstr>
      <vt:lpstr>Data bus (continued)</vt:lpstr>
      <vt:lpstr>Zero condition 1</vt:lpstr>
      <vt:lpstr>Address bus</vt:lpstr>
      <vt:lpstr>Control bus</vt:lpstr>
      <vt:lpstr>Signal conditions on lines or buses</vt:lpstr>
      <vt:lpstr>Timing diagrams to show sequence of events on lines, buses and inside registers</vt:lpstr>
      <vt:lpstr>INSTRUCTIONS</vt:lpstr>
      <vt:lpstr>Architecture: Instruction set</vt:lpstr>
      <vt:lpstr>Architecture: execution of instructions</vt:lpstr>
      <vt:lpstr>READY TO GO…</vt:lpstr>
      <vt:lpstr>Flashing an LED = “Hello World”</vt:lpstr>
      <vt:lpstr>But…</vt:lpstr>
      <vt:lpstr>What to do?</vt:lpstr>
      <vt:lpstr>Mnemonics</vt:lpstr>
      <vt:lpstr>Example of Assembler code</vt:lpstr>
      <vt:lpstr>Here we go hands-on…</vt:lpstr>
      <vt:lpstr>Agenda: Coding lecture (next week)</vt:lpstr>
      <vt:lpstr>Tutorials</vt:lpstr>
    </vt:vector>
  </TitlesOfParts>
  <Company>UP</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UP User</dc:creator>
  <cp:lastModifiedBy>Prof T Hanekom</cp:lastModifiedBy>
  <cp:revision>212</cp:revision>
  <dcterms:created xsi:type="dcterms:W3CDTF">2004-06-23T09:47:19Z</dcterms:created>
  <dcterms:modified xsi:type="dcterms:W3CDTF">2016-02-01T19:56:27Z</dcterms:modified>
</cp:coreProperties>
</file>